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7.jpg" ContentType="image/png"/>
  <Override PartName="/ppt/media/image18.jpg" ContentType="image/png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8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F5888-D63F-664F-8C15-AE407C2674B5}" type="doc">
      <dgm:prSet loTypeId="urn:microsoft.com/office/officeart/2005/8/layout/hierarchy2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481A9C54-5D74-B94A-8B17-0D96F860C5F4}">
      <dgm:prSet phldrT="[文本]" custT="1"/>
      <dgm:spPr/>
      <dgm:t>
        <a:bodyPr/>
        <a:lstStyle/>
        <a:p>
          <a:r>
            <a:rPr lang="zh-CN" altLang="en-US" sz="2000" dirty="0" smtClean="0"/>
            <a:t>可理解性</a:t>
          </a:r>
          <a:endParaRPr lang="zh-CN" altLang="en-US" sz="2000" dirty="0"/>
        </a:p>
      </dgm:t>
    </dgm:pt>
    <dgm:pt modelId="{7F39A229-FCDD-AB44-9AB1-87244B8B4BD4}" type="parTrans" cxnId="{B8EDC44F-7133-E34C-8A9D-CF80F2396584}">
      <dgm:prSet/>
      <dgm:spPr/>
      <dgm:t>
        <a:bodyPr/>
        <a:lstStyle/>
        <a:p>
          <a:endParaRPr lang="zh-CN" altLang="en-US" sz="2000"/>
        </a:p>
      </dgm:t>
    </dgm:pt>
    <dgm:pt modelId="{F3553173-C157-CC46-995F-B122FFBD2E37}" type="sibTrans" cxnId="{B8EDC44F-7133-E34C-8A9D-CF80F2396584}">
      <dgm:prSet/>
      <dgm:spPr/>
      <dgm:t>
        <a:bodyPr/>
        <a:lstStyle/>
        <a:p>
          <a:endParaRPr lang="zh-CN" altLang="en-US" sz="2000"/>
        </a:p>
      </dgm:t>
    </dgm:pt>
    <dgm:pt modelId="{EB7044FF-C0A7-854B-87BB-F169C1D0327B}">
      <dgm:prSet phldrT="[文本]" custT="1"/>
      <dgm:spPr/>
      <dgm:t>
        <a:bodyPr/>
        <a:lstStyle/>
        <a:p>
          <a:r>
            <a:rPr lang="zh-CN" altLang="en-US" sz="2000" dirty="0" smtClean="0"/>
            <a:t>算法分解</a:t>
          </a:r>
          <a:endParaRPr lang="zh-CN" altLang="en-US" sz="2000" dirty="0"/>
        </a:p>
      </dgm:t>
    </dgm:pt>
    <dgm:pt modelId="{199DBE2D-E6F4-9746-9CCA-5EC2CD0F20B7}" type="parTrans" cxnId="{A19E52DD-EAE0-B041-B2E5-DB695D092338}">
      <dgm:prSet custT="1"/>
      <dgm:spPr/>
      <dgm:t>
        <a:bodyPr/>
        <a:lstStyle/>
        <a:p>
          <a:endParaRPr lang="zh-CN" altLang="en-US" sz="2000"/>
        </a:p>
      </dgm:t>
    </dgm:pt>
    <dgm:pt modelId="{7086B3B9-CDB1-014F-88CA-612175ECC5E8}" type="sibTrans" cxnId="{A19E52DD-EAE0-B041-B2E5-DB695D092338}">
      <dgm:prSet/>
      <dgm:spPr/>
      <dgm:t>
        <a:bodyPr/>
        <a:lstStyle/>
        <a:p>
          <a:endParaRPr lang="zh-CN" altLang="en-US" sz="2000"/>
        </a:p>
      </dgm:t>
    </dgm:pt>
    <dgm:pt modelId="{8BBDE897-261D-9643-B0E3-A15F0EA8B6AD}">
      <dgm:prSet phldrT="[文本]" custT="1"/>
      <dgm:spPr/>
      <dgm:t>
        <a:bodyPr/>
        <a:lstStyle/>
        <a:p>
          <a:r>
            <a:rPr lang="en-US" altLang="zh-CN" sz="2000" dirty="0" smtClean="0"/>
            <a:t>Leader</a:t>
          </a:r>
          <a:r>
            <a:rPr lang="zh-CN" altLang="en-US" sz="2000" dirty="0" smtClean="0"/>
            <a:t>选举</a:t>
          </a:r>
          <a:endParaRPr lang="zh-CN" altLang="en-US" sz="2000" dirty="0"/>
        </a:p>
      </dgm:t>
    </dgm:pt>
    <dgm:pt modelId="{5E18EBC3-A4A7-664E-88A6-940BE1770DE2}" type="parTrans" cxnId="{111B26BC-3D95-324B-A659-E5C2124F95A9}">
      <dgm:prSet custT="1"/>
      <dgm:spPr/>
      <dgm:t>
        <a:bodyPr/>
        <a:lstStyle/>
        <a:p>
          <a:endParaRPr lang="zh-CN" altLang="en-US" sz="2000"/>
        </a:p>
      </dgm:t>
    </dgm:pt>
    <dgm:pt modelId="{0292D7A7-DB70-7B45-9A2C-96E16612C0EE}" type="sibTrans" cxnId="{111B26BC-3D95-324B-A659-E5C2124F95A9}">
      <dgm:prSet/>
      <dgm:spPr/>
      <dgm:t>
        <a:bodyPr/>
        <a:lstStyle/>
        <a:p>
          <a:endParaRPr lang="zh-CN" altLang="en-US" sz="2000"/>
        </a:p>
      </dgm:t>
    </dgm:pt>
    <dgm:pt modelId="{52A7D8C6-1263-D348-86B1-D9AD05D5C5F0}">
      <dgm:prSet phldrT="[文本]" custT="1"/>
      <dgm:spPr/>
      <dgm:t>
        <a:bodyPr/>
        <a:lstStyle/>
        <a:p>
          <a:r>
            <a:rPr lang="zh-CN" altLang="en-US" sz="2000" dirty="0" smtClean="0"/>
            <a:t>日志复制</a:t>
          </a:r>
          <a:endParaRPr lang="zh-CN" altLang="en-US" sz="2000" dirty="0"/>
        </a:p>
      </dgm:t>
    </dgm:pt>
    <dgm:pt modelId="{708D03F9-513A-9749-AFF9-CC0807CDB4AA}" type="parTrans" cxnId="{26BEE1A7-342D-AE4F-9285-533BC4D14559}">
      <dgm:prSet custT="1"/>
      <dgm:spPr/>
      <dgm:t>
        <a:bodyPr/>
        <a:lstStyle/>
        <a:p>
          <a:endParaRPr lang="zh-CN" altLang="en-US" sz="2000"/>
        </a:p>
      </dgm:t>
    </dgm:pt>
    <dgm:pt modelId="{FC6B4ED2-21FB-F448-8560-9B397F7737DF}" type="sibTrans" cxnId="{26BEE1A7-342D-AE4F-9285-533BC4D14559}">
      <dgm:prSet/>
      <dgm:spPr/>
      <dgm:t>
        <a:bodyPr/>
        <a:lstStyle/>
        <a:p>
          <a:endParaRPr lang="zh-CN" altLang="en-US" sz="2000"/>
        </a:p>
      </dgm:t>
    </dgm:pt>
    <dgm:pt modelId="{61FC3A8A-5C65-B448-91DF-BC58FD6DF462}">
      <dgm:prSet phldrT="[文本]" custT="1"/>
      <dgm:spPr/>
      <dgm:t>
        <a:bodyPr/>
        <a:lstStyle/>
        <a:p>
          <a:r>
            <a:rPr lang="zh-CN" altLang="en-US" sz="2000" dirty="0" smtClean="0"/>
            <a:t>减少状态</a:t>
          </a:r>
          <a:endParaRPr lang="zh-CN" altLang="en-US" sz="2000" dirty="0"/>
        </a:p>
      </dgm:t>
    </dgm:pt>
    <dgm:pt modelId="{B3BD5704-59BF-104A-B1A4-81762A29027E}" type="parTrans" cxnId="{EFDC0AD3-C380-2946-B980-31280AFB214D}">
      <dgm:prSet custT="1"/>
      <dgm:spPr/>
      <dgm:t>
        <a:bodyPr/>
        <a:lstStyle/>
        <a:p>
          <a:endParaRPr lang="zh-CN" altLang="en-US" sz="2000"/>
        </a:p>
      </dgm:t>
    </dgm:pt>
    <dgm:pt modelId="{CE3D3A3B-FC47-5C48-8F2B-BA1D1C592307}" type="sibTrans" cxnId="{EFDC0AD3-C380-2946-B980-31280AFB214D}">
      <dgm:prSet/>
      <dgm:spPr/>
      <dgm:t>
        <a:bodyPr/>
        <a:lstStyle/>
        <a:p>
          <a:endParaRPr lang="zh-CN" altLang="en-US" sz="2000"/>
        </a:p>
      </dgm:t>
    </dgm:pt>
    <dgm:pt modelId="{6CB5EC5F-E619-4E40-8F7A-309798DD55E9}">
      <dgm:prSet custT="1"/>
      <dgm:spPr/>
      <dgm:t>
        <a:bodyPr/>
        <a:lstStyle/>
        <a:p>
          <a:r>
            <a:rPr lang="zh-CN" altLang="en-US" sz="2000" dirty="0" smtClean="0"/>
            <a:t>安全</a:t>
          </a:r>
          <a:endParaRPr lang="zh-CN" altLang="en-US" sz="2000" dirty="0"/>
        </a:p>
      </dgm:t>
    </dgm:pt>
    <dgm:pt modelId="{A1CF4095-CCCF-B542-9C6A-C9EC0411AA17}" type="parTrans" cxnId="{33FAA27B-5A52-074B-BF77-D1BBE32C6819}">
      <dgm:prSet custT="1"/>
      <dgm:spPr/>
      <dgm:t>
        <a:bodyPr/>
        <a:lstStyle/>
        <a:p>
          <a:endParaRPr lang="zh-CN" altLang="en-US" sz="2000"/>
        </a:p>
      </dgm:t>
    </dgm:pt>
    <dgm:pt modelId="{E0C20111-C09F-B947-B585-50235F2043E8}" type="sibTrans" cxnId="{33FAA27B-5A52-074B-BF77-D1BBE32C6819}">
      <dgm:prSet/>
      <dgm:spPr/>
      <dgm:t>
        <a:bodyPr/>
        <a:lstStyle/>
        <a:p>
          <a:endParaRPr lang="zh-CN" altLang="en-US" sz="2000"/>
        </a:p>
      </dgm:t>
    </dgm:pt>
    <dgm:pt modelId="{E4210221-2729-B549-A572-1B794D5AEA3A}" type="pres">
      <dgm:prSet presAssocID="{579F5888-D63F-664F-8C15-AE407C2674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BA1263F-AB5A-7C46-B309-CC1E46C2C6D0}" type="pres">
      <dgm:prSet presAssocID="{481A9C54-5D74-B94A-8B17-0D96F860C5F4}" presName="root1" presStyleCnt="0"/>
      <dgm:spPr/>
    </dgm:pt>
    <dgm:pt modelId="{625CCA24-642D-4C40-9EE9-9FBCAD0743BC}" type="pres">
      <dgm:prSet presAssocID="{481A9C54-5D74-B94A-8B17-0D96F860C5F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A18D32-4C0B-AF46-8C7C-5FB01D4CA946}" type="pres">
      <dgm:prSet presAssocID="{481A9C54-5D74-B94A-8B17-0D96F860C5F4}" presName="level2hierChild" presStyleCnt="0"/>
      <dgm:spPr/>
    </dgm:pt>
    <dgm:pt modelId="{1C618D0B-67F6-294C-B6C6-0305AB743A18}" type="pres">
      <dgm:prSet presAssocID="{199DBE2D-E6F4-9746-9CCA-5EC2CD0F20B7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ACF085F7-00AF-F34D-A001-4781E22EBDCC}" type="pres">
      <dgm:prSet presAssocID="{199DBE2D-E6F4-9746-9CCA-5EC2CD0F20B7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05836D7-2EBF-784A-B3D1-0124E4F3912F}" type="pres">
      <dgm:prSet presAssocID="{EB7044FF-C0A7-854B-87BB-F169C1D0327B}" presName="root2" presStyleCnt="0"/>
      <dgm:spPr/>
    </dgm:pt>
    <dgm:pt modelId="{154A05D2-E475-DC4F-B47C-FF8C1DC73C2A}" type="pres">
      <dgm:prSet presAssocID="{EB7044FF-C0A7-854B-87BB-F169C1D0327B}" presName="LevelTwoTextNode" presStyleLbl="node2" presStyleIdx="0" presStyleCnt="2" custLinFactY="-407" custLinFactNeighborX="-7303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397F2A-3083-D141-B8B3-05368361E632}" type="pres">
      <dgm:prSet presAssocID="{EB7044FF-C0A7-854B-87BB-F169C1D0327B}" presName="level3hierChild" presStyleCnt="0"/>
      <dgm:spPr/>
    </dgm:pt>
    <dgm:pt modelId="{D57AAAE6-C598-0F49-A9EB-9FE89EE0CDD8}" type="pres">
      <dgm:prSet presAssocID="{5E18EBC3-A4A7-664E-88A6-940BE1770DE2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BC9672A1-21F1-D740-A383-77A6EFF599BE}" type="pres">
      <dgm:prSet presAssocID="{5E18EBC3-A4A7-664E-88A6-940BE1770DE2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EC762426-918C-4C46-947B-656D29150E62}" type="pres">
      <dgm:prSet presAssocID="{8BBDE897-261D-9643-B0E3-A15F0EA8B6AD}" presName="root2" presStyleCnt="0"/>
      <dgm:spPr/>
    </dgm:pt>
    <dgm:pt modelId="{01B60DE5-FB4D-B64E-81FC-32BA26E57E0D}" type="pres">
      <dgm:prSet presAssocID="{8BBDE897-261D-9643-B0E3-A15F0EA8B6AD}" presName="LevelTwoTextNode" presStyleLbl="node3" presStyleIdx="0" presStyleCnt="3" custScaleX="136212" custLinFactY="-38067" custLinFactNeighborX="24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336ADC-E8EC-AE4D-BF5A-A2696F66EB1B}" type="pres">
      <dgm:prSet presAssocID="{8BBDE897-261D-9643-B0E3-A15F0EA8B6AD}" presName="level3hierChild" presStyleCnt="0"/>
      <dgm:spPr/>
    </dgm:pt>
    <dgm:pt modelId="{E9001E43-A2E2-7342-BD4C-509BC6641132}" type="pres">
      <dgm:prSet presAssocID="{708D03F9-513A-9749-AFF9-CC0807CDB4AA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1BF5BCA3-C16C-0B4B-8882-28BA9B4BF321}" type="pres">
      <dgm:prSet presAssocID="{708D03F9-513A-9749-AFF9-CC0807CDB4AA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40DC4980-D704-CC4D-90CB-1C7D24D57DE5}" type="pres">
      <dgm:prSet presAssocID="{52A7D8C6-1263-D348-86B1-D9AD05D5C5F0}" presName="root2" presStyleCnt="0"/>
      <dgm:spPr/>
    </dgm:pt>
    <dgm:pt modelId="{1A4F23F7-0918-1A46-81FD-3A98CCA81213}" type="pres">
      <dgm:prSet presAssocID="{52A7D8C6-1263-D348-86B1-D9AD05D5C5F0}" presName="LevelTwoTextNode" presStyleLbl="node3" presStyleIdx="1" presStyleCnt="3" custLinFactY="-1527" custLinFactNeighborX="4565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D35B9B-7237-FA49-935B-264A04F84D1E}" type="pres">
      <dgm:prSet presAssocID="{52A7D8C6-1263-D348-86B1-D9AD05D5C5F0}" presName="level3hierChild" presStyleCnt="0"/>
      <dgm:spPr/>
    </dgm:pt>
    <dgm:pt modelId="{C1038D00-F560-9F49-9694-3B21A7415EC2}" type="pres">
      <dgm:prSet presAssocID="{A1CF4095-CCCF-B542-9C6A-C9EC0411AA17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F8A5A7B-3F2C-A548-9DD9-A2B454D3E05B}" type="pres">
      <dgm:prSet presAssocID="{A1CF4095-CCCF-B542-9C6A-C9EC0411AA17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A1B3FC9-B0E9-1D43-B24B-50F4B2EDC8A0}" type="pres">
      <dgm:prSet presAssocID="{6CB5EC5F-E619-4E40-8F7A-309798DD55E9}" presName="root2" presStyleCnt="0"/>
      <dgm:spPr/>
    </dgm:pt>
    <dgm:pt modelId="{DA7A529E-AD89-264D-8ECB-A2A9F0FA4F55}" type="pres">
      <dgm:prSet presAssocID="{6CB5EC5F-E619-4E40-8F7A-309798DD55E9}" presName="LevelTwoTextNode" presStyleLbl="node3" presStyleIdx="2" presStyleCnt="3" custLinFactNeighborX="2739" custLinFactNeighborY="-76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0B8800D-C073-EA48-BEF1-C683D6F98BED}" type="pres">
      <dgm:prSet presAssocID="{6CB5EC5F-E619-4E40-8F7A-309798DD55E9}" presName="level3hierChild" presStyleCnt="0"/>
      <dgm:spPr/>
    </dgm:pt>
    <dgm:pt modelId="{48CECDF4-4602-A546-9056-F02620A34C93}" type="pres">
      <dgm:prSet presAssocID="{B3BD5704-59BF-104A-B1A4-81762A29027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68FB3D75-5876-A04C-9E3C-555CCBF2E9C1}" type="pres">
      <dgm:prSet presAssocID="{B3BD5704-59BF-104A-B1A4-81762A29027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069DF9E2-B453-424E-A5F8-819BC4B6588D}" type="pres">
      <dgm:prSet presAssocID="{61FC3A8A-5C65-B448-91DF-BC58FD6DF462}" presName="root2" presStyleCnt="0"/>
      <dgm:spPr/>
    </dgm:pt>
    <dgm:pt modelId="{15F45904-8A83-D74B-A7D1-04627B75C596}" type="pres">
      <dgm:prSet presAssocID="{61FC3A8A-5C65-B448-91DF-BC58FD6DF462}" presName="LevelTwoTextNode" presStyleLbl="node2" presStyleIdx="1" presStyleCnt="2" custLinFactNeighborY="8033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1B2F20-C35B-214A-B5D4-5E74A63FE09D}" type="pres">
      <dgm:prSet presAssocID="{61FC3A8A-5C65-B448-91DF-BC58FD6DF462}" presName="level3hierChild" presStyleCnt="0"/>
      <dgm:spPr/>
    </dgm:pt>
  </dgm:ptLst>
  <dgm:cxnLst>
    <dgm:cxn modelId="{5903E994-A645-D54E-8F3B-DAAEF7A8B2F8}" type="presOf" srcId="{A1CF4095-CCCF-B542-9C6A-C9EC0411AA17}" destId="{EF8A5A7B-3F2C-A548-9DD9-A2B454D3E05B}" srcOrd="1" destOrd="0" presId="urn:microsoft.com/office/officeart/2005/8/layout/hierarchy2"/>
    <dgm:cxn modelId="{33FAA27B-5A52-074B-BF77-D1BBE32C6819}" srcId="{EB7044FF-C0A7-854B-87BB-F169C1D0327B}" destId="{6CB5EC5F-E619-4E40-8F7A-309798DD55E9}" srcOrd="2" destOrd="0" parTransId="{A1CF4095-CCCF-B542-9C6A-C9EC0411AA17}" sibTransId="{E0C20111-C09F-B947-B585-50235F2043E8}"/>
    <dgm:cxn modelId="{BA0E47B7-CE37-AB4F-A8DE-EFAC6223B550}" type="presOf" srcId="{B3BD5704-59BF-104A-B1A4-81762A29027E}" destId="{48CECDF4-4602-A546-9056-F02620A34C93}" srcOrd="0" destOrd="0" presId="urn:microsoft.com/office/officeart/2005/8/layout/hierarchy2"/>
    <dgm:cxn modelId="{CEAC5DA1-393B-F441-8A38-0A269E541057}" type="presOf" srcId="{579F5888-D63F-664F-8C15-AE407C2674B5}" destId="{E4210221-2729-B549-A572-1B794D5AEA3A}" srcOrd="0" destOrd="0" presId="urn:microsoft.com/office/officeart/2005/8/layout/hierarchy2"/>
    <dgm:cxn modelId="{B8EDC44F-7133-E34C-8A9D-CF80F2396584}" srcId="{579F5888-D63F-664F-8C15-AE407C2674B5}" destId="{481A9C54-5D74-B94A-8B17-0D96F860C5F4}" srcOrd="0" destOrd="0" parTransId="{7F39A229-FCDD-AB44-9AB1-87244B8B4BD4}" sibTransId="{F3553173-C157-CC46-995F-B122FFBD2E37}"/>
    <dgm:cxn modelId="{F30884B4-7D19-8542-8635-AD0A5D503C0F}" type="presOf" srcId="{199DBE2D-E6F4-9746-9CCA-5EC2CD0F20B7}" destId="{1C618D0B-67F6-294C-B6C6-0305AB743A18}" srcOrd="0" destOrd="0" presId="urn:microsoft.com/office/officeart/2005/8/layout/hierarchy2"/>
    <dgm:cxn modelId="{01457A82-BB97-1C4E-9169-752EDBC5E29D}" type="presOf" srcId="{EB7044FF-C0A7-854B-87BB-F169C1D0327B}" destId="{154A05D2-E475-DC4F-B47C-FF8C1DC73C2A}" srcOrd="0" destOrd="0" presId="urn:microsoft.com/office/officeart/2005/8/layout/hierarchy2"/>
    <dgm:cxn modelId="{A62FEC8B-AA4D-3A43-BA4E-957CBE64B068}" type="presOf" srcId="{B3BD5704-59BF-104A-B1A4-81762A29027E}" destId="{68FB3D75-5876-A04C-9E3C-555CCBF2E9C1}" srcOrd="1" destOrd="0" presId="urn:microsoft.com/office/officeart/2005/8/layout/hierarchy2"/>
    <dgm:cxn modelId="{997A3E39-25B7-214F-AFF1-73CB6A4EB566}" type="presOf" srcId="{61FC3A8A-5C65-B448-91DF-BC58FD6DF462}" destId="{15F45904-8A83-D74B-A7D1-04627B75C596}" srcOrd="0" destOrd="0" presId="urn:microsoft.com/office/officeart/2005/8/layout/hierarchy2"/>
    <dgm:cxn modelId="{8BDF2B25-95FE-E942-B5BE-598104AE3612}" type="presOf" srcId="{8BBDE897-261D-9643-B0E3-A15F0EA8B6AD}" destId="{01B60DE5-FB4D-B64E-81FC-32BA26E57E0D}" srcOrd="0" destOrd="0" presId="urn:microsoft.com/office/officeart/2005/8/layout/hierarchy2"/>
    <dgm:cxn modelId="{BF457652-10A2-3A4C-99CE-26845CA1ED71}" type="presOf" srcId="{708D03F9-513A-9749-AFF9-CC0807CDB4AA}" destId="{1BF5BCA3-C16C-0B4B-8882-28BA9B4BF321}" srcOrd="1" destOrd="0" presId="urn:microsoft.com/office/officeart/2005/8/layout/hierarchy2"/>
    <dgm:cxn modelId="{EFDC0AD3-C380-2946-B980-31280AFB214D}" srcId="{481A9C54-5D74-B94A-8B17-0D96F860C5F4}" destId="{61FC3A8A-5C65-B448-91DF-BC58FD6DF462}" srcOrd="1" destOrd="0" parTransId="{B3BD5704-59BF-104A-B1A4-81762A29027E}" sibTransId="{CE3D3A3B-FC47-5C48-8F2B-BA1D1C592307}"/>
    <dgm:cxn modelId="{70BBE7A2-264F-BF43-8753-D51FC7C8D70D}" type="presOf" srcId="{5E18EBC3-A4A7-664E-88A6-940BE1770DE2}" destId="{BC9672A1-21F1-D740-A383-77A6EFF599BE}" srcOrd="1" destOrd="0" presId="urn:microsoft.com/office/officeart/2005/8/layout/hierarchy2"/>
    <dgm:cxn modelId="{BD887E9D-B570-A94E-AEC0-85258DEA6A6D}" type="presOf" srcId="{708D03F9-513A-9749-AFF9-CC0807CDB4AA}" destId="{E9001E43-A2E2-7342-BD4C-509BC6641132}" srcOrd="0" destOrd="0" presId="urn:microsoft.com/office/officeart/2005/8/layout/hierarchy2"/>
    <dgm:cxn modelId="{26BEE1A7-342D-AE4F-9285-533BC4D14559}" srcId="{EB7044FF-C0A7-854B-87BB-F169C1D0327B}" destId="{52A7D8C6-1263-D348-86B1-D9AD05D5C5F0}" srcOrd="1" destOrd="0" parTransId="{708D03F9-513A-9749-AFF9-CC0807CDB4AA}" sibTransId="{FC6B4ED2-21FB-F448-8560-9B397F7737DF}"/>
    <dgm:cxn modelId="{111B26BC-3D95-324B-A659-E5C2124F95A9}" srcId="{EB7044FF-C0A7-854B-87BB-F169C1D0327B}" destId="{8BBDE897-261D-9643-B0E3-A15F0EA8B6AD}" srcOrd="0" destOrd="0" parTransId="{5E18EBC3-A4A7-664E-88A6-940BE1770DE2}" sibTransId="{0292D7A7-DB70-7B45-9A2C-96E16612C0EE}"/>
    <dgm:cxn modelId="{0D8C0E34-B12B-4240-AD1D-4539DB5C9B6A}" type="presOf" srcId="{52A7D8C6-1263-D348-86B1-D9AD05D5C5F0}" destId="{1A4F23F7-0918-1A46-81FD-3A98CCA81213}" srcOrd="0" destOrd="0" presId="urn:microsoft.com/office/officeart/2005/8/layout/hierarchy2"/>
    <dgm:cxn modelId="{5180D5A2-7695-FA4E-8E8E-5652DD1E9D59}" type="presOf" srcId="{5E18EBC3-A4A7-664E-88A6-940BE1770DE2}" destId="{D57AAAE6-C598-0F49-A9EB-9FE89EE0CDD8}" srcOrd="0" destOrd="0" presId="urn:microsoft.com/office/officeart/2005/8/layout/hierarchy2"/>
    <dgm:cxn modelId="{911CCC7C-A551-264E-B890-0C9A18056814}" type="presOf" srcId="{199DBE2D-E6F4-9746-9CCA-5EC2CD0F20B7}" destId="{ACF085F7-00AF-F34D-A001-4781E22EBDCC}" srcOrd="1" destOrd="0" presId="urn:microsoft.com/office/officeart/2005/8/layout/hierarchy2"/>
    <dgm:cxn modelId="{D704455F-F4B8-AA4B-AF47-D685540B7A8A}" type="presOf" srcId="{481A9C54-5D74-B94A-8B17-0D96F860C5F4}" destId="{625CCA24-642D-4C40-9EE9-9FBCAD0743BC}" srcOrd="0" destOrd="0" presId="urn:microsoft.com/office/officeart/2005/8/layout/hierarchy2"/>
    <dgm:cxn modelId="{74A0B5C7-19CA-6140-A10C-8B236567E332}" type="presOf" srcId="{6CB5EC5F-E619-4E40-8F7A-309798DD55E9}" destId="{DA7A529E-AD89-264D-8ECB-A2A9F0FA4F55}" srcOrd="0" destOrd="0" presId="urn:microsoft.com/office/officeart/2005/8/layout/hierarchy2"/>
    <dgm:cxn modelId="{A19E52DD-EAE0-B041-B2E5-DB695D092338}" srcId="{481A9C54-5D74-B94A-8B17-0D96F860C5F4}" destId="{EB7044FF-C0A7-854B-87BB-F169C1D0327B}" srcOrd="0" destOrd="0" parTransId="{199DBE2D-E6F4-9746-9CCA-5EC2CD0F20B7}" sibTransId="{7086B3B9-CDB1-014F-88CA-612175ECC5E8}"/>
    <dgm:cxn modelId="{9A9B741A-6E34-2F45-915B-BA86ACC4EE36}" type="presOf" srcId="{A1CF4095-CCCF-B542-9C6A-C9EC0411AA17}" destId="{C1038D00-F560-9F49-9694-3B21A7415EC2}" srcOrd="0" destOrd="0" presId="urn:microsoft.com/office/officeart/2005/8/layout/hierarchy2"/>
    <dgm:cxn modelId="{3E0283CD-9418-294A-A37F-ABE79F4D930F}" type="presParOf" srcId="{E4210221-2729-B549-A572-1B794D5AEA3A}" destId="{7BA1263F-AB5A-7C46-B309-CC1E46C2C6D0}" srcOrd="0" destOrd="0" presId="urn:microsoft.com/office/officeart/2005/8/layout/hierarchy2"/>
    <dgm:cxn modelId="{B1C67DF1-BA4F-6A4A-B2F7-6E518758E579}" type="presParOf" srcId="{7BA1263F-AB5A-7C46-B309-CC1E46C2C6D0}" destId="{625CCA24-642D-4C40-9EE9-9FBCAD0743BC}" srcOrd="0" destOrd="0" presId="urn:microsoft.com/office/officeart/2005/8/layout/hierarchy2"/>
    <dgm:cxn modelId="{4132F01F-A28F-D64A-9412-AEF197B7E4CC}" type="presParOf" srcId="{7BA1263F-AB5A-7C46-B309-CC1E46C2C6D0}" destId="{EBA18D32-4C0B-AF46-8C7C-5FB01D4CA946}" srcOrd="1" destOrd="0" presId="urn:microsoft.com/office/officeart/2005/8/layout/hierarchy2"/>
    <dgm:cxn modelId="{9B4C3756-543C-5146-82D9-A2884B487AF2}" type="presParOf" srcId="{EBA18D32-4C0B-AF46-8C7C-5FB01D4CA946}" destId="{1C618D0B-67F6-294C-B6C6-0305AB743A18}" srcOrd="0" destOrd="0" presId="urn:microsoft.com/office/officeart/2005/8/layout/hierarchy2"/>
    <dgm:cxn modelId="{C696A6A4-AF6F-FB47-A870-68C9F7DA4E1A}" type="presParOf" srcId="{1C618D0B-67F6-294C-B6C6-0305AB743A18}" destId="{ACF085F7-00AF-F34D-A001-4781E22EBDCC}" srcOrd="0" destOrd="0" presId="urn:microsoft.com/office/officeart/2005/8/layout/hierarchy2"/>
    <dgm:cxn modelId="{C9BC3707-DEC3-4C4E-948E-6FFA4322E077}" type="presParOf" srcId="{EBA18D32-4C0B-AF46-8C7C-5FB01D4CA946}" destId="{E05836D7-2EBF-784A-B3D1-0124E4F3912F}" srcOrd="1" destOrd="0" presId="urn:microsoft.com/office/officeart/2005/8/layout/hierarchy2"/>
    <dgm:cxn modelId="{6CCC016C-7E34-4748-8950-D8F40CEC3970}" type="presParOf" srcId="{E05836D7-2EBF-784A-B3D1-0124E4F3912F}" destId="{154A05D2-E475-DC4F-B47C-FF8C1DC73C2A}" srcOrd="0" destOrd="0" presId="urn:microsoft.com/office/officeart/2005/8/layout/hierarchy2"/>
    <dgm:cxn modelId="{D07D40B0-E3EB-434E-B382-AAB763338517}" type="presParOf" srcId="{E05836D7-2EBF-784A-B3D1-0124E4F3912F}" destId="{4C397F2A-3083-D141-B8B3-05368361E632}" srcOrd="1" destOrd="0" presId="urn:microsoft.com/office/officeart/2005/8/layout/hierarchy2"/>
    <dgm:cxn modelId="{2961AFE8-0500-CC45-9696-2EC51CB9312C}" type="presParOf" srcId="{4C397F2A-3083-D141-B8B3-05368361E632}" destId="{D57AAAE6-C598-0F49-A9EB-9FE89EE0CDD8}" srcOrd="0" destOrd="0" presId="urn:microsoft.com/office/officeart/2005/8/layout/hierarchy2"/>
    <dgm:cxn modelId="{1DC2F5FD-8A6F-A040-A336-C8B6369D3B08}" type="presParOf" srcId="{D57AAAE6-C598-0F49-A9EB-9FE89EE0CDD8}" destId="{BC9672A1-21F1-D740-A383-77A6EFF599BE}" srcOrd="0" destOrd="0" presId="urn:microsoft.com/office/officeart/2005/8/layout/hierarchy2"/>
    <dgm:cxn modelId="{E0FE8B9E-E40A-5845-BAF1-88E3DC0897C8}" type="presParOf" srcId="{4C397F2A-3083-D141-B8B3-05368361E632}" destId="{EC762426-918C-4C46-947B-656D29150E62}" srcOrd="1" destOrd="0" presId="urn:microsoft.com/office/officeart/2005/8/layout/hierarchy2"/>
    <dgm:cxn modelId="{1D2A4BFC-7754-864E-9838-03FF0E64CE30}" type="presParOf" srcId="{EC762426-918C-4C46-947B-656D29150E62}" destId="{01B60DE5-FB4D-B64E-81FC-32BA26E57E0D}" srcOrd="0" destOrd="0" presId="urn:microsoft.com/office/officeart/2005/8/layout/hierarchy2"/>
    <dgm:cxn modelId="{FFD92A65-82D6-D445-9096-CE647CA95BBD}" type="presParOf" srcId="{EC762426-918C-4C46-947B-656D29150E62}" destId="{F9336ADC-E8EC-AE4D-BF5A-A2696F66EB1B}" srcOrd="1" destOrd="0" presId="urn:microsoft.com/office/officeart/2005/8/layout/hierarchy2"/>
    <dgm:cxn modelId="{3877F9A8-B373-E742-9BC7-F207C1F458C6}" type="presParOf" srcId="{4C397F2A-3083-D141-B8B3-05368361E632}" destId="{E9001E43-A2E2-7342-BD4C-509BC6641132}" srcOrd="2" destOrd="0" presId="urn:microsoft.com/office/officeart/2005/8/layout/hierarchy2"/>
    <dgm:cxn modelId="{9E76D2E7-2A42-F340-8E5A-C7B1E1BDA9E2}" type="presParOf" srcId="{E9001E43-A2E2-7342-BD4C-509BC6641132}" destId="{1BF5BCA3-C16C-0B4B-8882-28BA9B4BF321}" srcOrd="0" destOrd="0" presId="urn:microsoft.com/office/officeart/2005/8/layout/hierarchy2"/>
    <dgm:cxn modelId="{D913BD48-C032-5D4C-85C0-1AAEDA9926FE}" type="presParOf" srcId="{4C397F2A-3083-D141-B8B3-05368361E632}" destId="{40DC4980-D704-CC4D-90CB-1C7D24D57DE5}" srcOrd="3" destOrd="0" presId="urn:microsoft.com/office/officeart/2005/8/layout/hierarchy2"/>
    <dgm:cxn modelId="{95A84BEF-2DF8-4E4C-8378-26919F425E5A}" type="presParOf" srcId="{40DC4980-D704-CC4D-90CB-1C7D24D57DE5}" destId="{1A4F23F7-0918-1A46-81FD-3A98CCA81213}" srcOrd="0" destOrd="0" presId="urn:microsoft.com/office/officeart/2005/8/layout/hierarchy2"/>
    <dgm:cxn modelId="{E9DC68F3-2993-FF4B-8CA0-A7A8186E7753}" type="presParOf" srcId="{40DC4980-D704-CC4D-90CB-1C7D24D57DE5}" destId="{62D35B9B-7237-FA49-935B-264A04F84D1E}" srcOrd="1" destOrd="0" presId="urn:microsoft.com/office/officeart/2005/8/layout/hierarchy2"/>
    <dgm:cxn modelId="{AAAE67E7-7085-154F-9AFF-45B57C825544}" type="presParOf" srcId="{4C397F2A-3083-D141-B8B3-05368361E632}" destId="{C1038D00-F560-9F49-9694-3B21A7415EC2}" srcOrd="4" destOrd="0" presId="urn:microsoft.com/office/officeart/2005/8/layout/hierarchy2"/>
    <dgm:cxn modelId="{7ACD7B9F-5426-504B-948F-CC2753B2DF89}" type="presParOf" srcId="{C1038D00-F560-9F49-9694-3B21A7415EC2}" destId="{EF8A5A7B-3F2C-A548-9DD9-A2B454D3E05B}" srcOrd="0" destOrd="0" presId="urn:microsoft.com/office/officeart/2005/8/layout/hierarchy2"/>
    <dgm:cxn modelId="{7844AF34-5E36-8149-B3D7-A70E33BC904A}" type="presParOf" srcId="{4C397F2A-3083-D141-B8B3-05368361E632}" destId="{BA1B3FC9-B0E9-1D43-B24B-50F4B2EDC8A0}" srcOrd="5" destOrd="0" presId="urn:microsoft.com/office/officeart/2005/8/layout/hierarchy2"/>
    <dgm:cxn modelId="{EA85F472-F21A-F141-A226-5A3780E6AE5E}" type="presParOf" srcId="{BA1B3FC9-B0E9-1D43-B24B-50F4B2EDC8A0}" destId="{DA7A529E-AD89-264D-8ECB-A2A9F0FA4F55}" srcOrd="0" destOrd="0" presId="urn:microsoft.com/office/officeart/2005/8/layout/hierarchy2"/>
    <dgm:cxn modelId="{0F07B7B5-C89B-F045-A516-E9585BAFE073}" type="presParOf" srcId="{BA1B3FC9-B0E9-1D43-B24B-50F4B2EDC8A0}" destId="{D0B8800D-C073-EA48-BEF1-C683D6F98BED}" srcOrd="1" destOrd="0" presId="urn:microsoft.com/office/officeart/2005/8/layout/hierarchy2"/>
    <dgm:cxn modelId="{0A2763BF-75B5-BD47-A0E2-D26EBC236D7E}" type="presParOf" srcId="{EBA18D32-4C0B-AF46-8C7C-5FB01D4CA946}" destId="{48CECDF4-4602-A546-9056-F02620A34C93}" srcOrd="2" destOrd="0" presId="urn:microsoft.com/office/officeart/2005/8/layout/hierarchy2"/>
    <dgm:cxn modelId="{FF2A120F-149A-C14A-9B3B-59624E42CAD6}" type="presParOf" srcId="{48CECDF4-4602-A546-9056-F02620A34C93}" destId="{68FB3D75-5876-A04C-9E3C-555CCBF2E9C1}" srcOrd="0" destOrd="0" presId="urn:microsoft.com/office/officeart/2005/8/layout/hierarchy2"/>
    <dgm:cxn modelId="{A564F5E9-872C-CC4C-9821-BE27CBDCAA4C}" type="presParOf" srcId="{EBA18D32-4C0B-AF46-8C7C-5FB01D4CA946}" destId="{069DF9E2-B453-424E-A5F8-819BC4B6588D}" srcOrd="3" destOrd="0" presId="urn:microsoft.com/office/officeart/2005/8/layout/hierarchy2"/>
    <dgm:cxn modelId="{5A434AEB-6E49-B34D-ADA9-5A4F8B783BDD}" type="presParOf" srcId="{069DF9E2-B453-424E-A5F8-819BC4B6588D}" destId="{15F45904-8A83-D74B-A7D1-04627B75C596}" srcOrd="0" destOrd="0" presId="urn:microsoft.com/office/officeart/2005/8/layout/hierarchy2"/>
    <dgm:cxn modelId="{CB125979-07A5-6A4A-BBE0-5EF2929E077D}" type="presParOf" srcId="{069DF9E2-B453-424E-A5F8-819BC4B6588D}" destId="{1D1B2F20-C35B-214A-B5D4-5E74A63FE09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CCA24-642D-4C40-9EE9-9FBCAD0743BC}">
      <dsp:nvSpPr>
        <dsp:cNvPr id="0" name=""/>
        <dsp:cNvSpPr/>
      </dsp:nvSpPr>
      <dsp:spPr>
        <a:xfrm>
          <a:off x="352" y="2086917"/>
          <a:ext cx="1464468" cy="732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可理解性</a:t>
          </a:r>
          <a:endParaRPr lang="zh-CN" altLang="en-US" sz="2000" kern="1200" dirty="0"/>
        </a:p>
      </dsp:txBody>
      <dsp:txXfrm>
        <a:off x="21798" y="2108363"/>
        <a:ext cx="1421576" cy="689342"/>
      </dsp:txXfrm>
    </dsp:sp>
    <dsp:sp modelId="{1C618D0B-67F6-294C-B6C6-0305AB743A18}">
      <dsp:nvSpPr>
        <dsp:cNvPr id="0" name=""/>
        <dsp:cNvSpPr/>
      </dsp:nvSpPr>
      <dsp:spPr>
        <a:xfrm rot="17549754">
          <a:off x="1078500" y="1858694"/>
          <a:ext cx="1251478" cy="32431"/>
        </a:xfrm>
        <a:custGeom>
          <a:avLst/>
          <a:gdLst/>
          <a:ahLst/>
          <a:cxnLst/>
          <a:rect l="0" t="0" r="0" b="0"/>
          <a:pathLst>
            <a:path>
              <a:moveTo>
                <a:pt x="0" y="16215"/>
              </a:moveTo>
              <a:lnTo>
                <a:pt x="1251478" y="16215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672953" y="1843623"/>
        <a:ext cx="62573" cy="62573"/>
      </dsp:txXfrm>
    </dsp:sp>
    <dsp:sp modelId="{154A05D2-E475-DC4F-B47C-FF8C1DC73C2A}">
      <dsp:nvSpPr>
        <dsp:cNvPr id="0" name=""/>
        <dsp:cNvSpPr/>
      </dsp:nvSpPr>
      <dsp:spPr>
        <a:xfrm>
          <a:off x="1943658" y="930668"/>
          <a:ext cx="1464468" cy="732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算法分解</a:t>
          </a:r>
          <a:endParaRPr lang="zh-CN" altLang="en-US" sz="2000" kern="1200" dirty="0"/>
        </a:p>
      </dsp:txBody>
      <dsp:txXfrm>
        <a:off x="1965104" y="952114"/>
        <a:ext cx="1421576" cy="689342"/>
      </dsp:txXfrm>
    </dsp:sp>
    <dsp:sp modelId="{D57AAAE6-C598-0F49-A9EB-9FE89EE0CDD8}">
      <dsp:nvSpPr>
        <dsp:cNvPr id="0" name=""/>
        <dsp:cNvSpPr/>
      </dsp:nvSpPr>
      <dsp:spPr>
        <a:xfrm rot="18400552">
          <a:off x="3174474" y="815235"/>
          <a:ext cx="1160394" cy="32431"/>
        </a:xfrm>
        <a:custGeom>
          <a:avLst/>
          <a:gdLst/>
          <a:ahLst/>
          <a:cxnLst/>
          <a:rect l="0" t="0" r="0" b="0"/>
          <a:pathLst>
            <a:path>
              <a:moveTo>
                <a:pt x="0" y="16215"/>
              </a:moveTo>
              <a:lnTo>
                <a:pt x="1160394" y="16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3725662" y="802441"/>
        <a:ext cx="58019" cy="58019"/>
      </dsp:txXfrm>
    </dsp:sp>
    <dsp:sp modelId="{01B60DE5-FB4D-B64E-81FC-32BA26E57E0D}">
      <dsp:nvSpPr>
        <dsp:cNvPr id="0" name=""/>
        <dsp:cNvSpPr/>
      </dsp:nvSpPr>
      <dsp:spPr>
        <a:xfrm>
          <a:off x="4101216" y="0"/>
          <a:ext cx="1994782" cy="732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Leader</a:t>
          </a:r>
          <a:r>
            <a:rPr lang="zh-CN" altLang="en-US" sz="2000" kern="1200" dirty="0" smtClean="0"/>
            <a:t>选举</a:t>
          </a:r>
          <a:endParaRPr lang="zh-CN" altLang="en-US" sz="2000" kern="1200" dirty="0"/>
        </a:p>
      </dsp:txBody>
      <dsp:txXfrm>
        <a:off x="4122662" y="21446"/>
        <a:ext cx="1951890" cy="689342"/>
      </dsp:txXfrm>
    </dsp:sp>
    <dsp:sp modelId="{E9001E43-A2E2-7342-BD4C-509BC6641132}">
      <dsp:nvSpPr>
        <dsp:cNvPr id="0" name=""/>
        <dsp:cNvSpPr/>
      </dsp:nvSpPr>
      <dsp:spPr>
        <a:xfrm rot="21562885">
          <a:off x="3408105" y="1276469"/>
          <a:ext cx="759634" cy="32431"/>
        </a:xfrm>
        <a:custGeom>
          <a:avLst/>
          <a:gdLst/>
          <a:ahLst/>
          <a:cxnLst/>
          <a:rect l="0" t="0" r="0" b="0"/>
          <a:pathLst>
            <a:path>
              <a:moveTo>
                <a:pt x="0" y="16215"/>
              </a:moveTo>
              <a:lnTo>
                <a:pt x="759634" y="16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3768931" y="1273694"/>
        <a:ext cx="37981" cy="37981"/>
      </dsp:txXfrm>
    </dsp:sp>
    <dsp:sp modelId="{1A4F23F7-0918-1A46-81FD-3A98CCA81213}">
      <dsp:nvSpPr>
        <dsp:cNvPr id="0" name=""/>
        <dsp:cNvSpPr/>
      </dsp:nvSpPr>
      <dsp:spPr>
        <a:xfrm>
          <a:off x="4167718" y="922467"/>
          <a:ext cx="1464468" cy="732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日志复制</a:t>
          </a:r>
          <a:endParaRPr lang="zh-CN" altLang="en-US" sz="2000" kern="1200" dirty="0"/>
        </a:p>
      </dsp:txBody>
      <dsp:txXfrm>
        <a:off x="4189164" y="943913"/>
        <a:ext cx="1421576" cy="689342"/>
      </dsp:txXfrm>
    </dsp:sp>
    <dsp:sp modelId="{C1038D00-F560-9F49-9694-3B21A7415EC2}">
      <dsp:nvSpPr>
        <dsp:cNvPr id="0" name=""/>
        <dsp:cNvSpPr/>
      </dsp:nvSpPr>
      <dsp:spPr>
        <a:xfrm rot="3251496">
          <a:off x="3148267" y="1788473"/>
          <a:ext cx="1252570" cy="32431"/>
        </a:xfrm>
        <a:custGeom>
          <a:avLst/>
          <a:gdLst/>
          <a:ahLst/>
          <a:cxnLst/>
          <a:rect l="0" t="0" r="0" b="0"/>
          <a:pathLst>
            <a:path>
              <a:moveTo>
                <a:pt x="0" y="16215"/>
              </a:moveTo>
              <a:lnTo>
                <a:pt x="1252570" y="16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3743237" y="1773374"/>
        <a:ext cx="62628" cy="62628"/>
      </dsp:txXfrm>
    </dsp:sp>
    <dsp:sp modelId="{DA7A529E-AD89-264D-8ECB-A2A9F0FA4F55}">
      <dsp:nvSpPr>
        <dsp:cNvPr id="0" name=""/>
        <dsp:cNvSpPr/>
      </dsp:nvSpPr>
      <dsp:spPr>
        <a:xfrm>
          <a:off x="4140976" y="1946475"/>
          <a:ext cx="1464468" cy="732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安全</a:t>
          </a:r>
          <a:endParaRPr lang="zh-CN" altLang="en-US" sz="2000" kern="1200" dirty="0"/>
        </a:p>
      </dsp:txBody>
      <dsp:txXfrm>
        <a:off x="4162422" y="1967921"/>
        <a:ext cx="1421576" cy="689342"/>
      </dsp:txXfrm>
    </dsp:sp>
    <dsp:sp modelId="{48CECDF4-4602-A546-9056-F02620A34C93}">
      <dsp:nvSpPr>
        <dsp:cNvPr id="0" name=""/>
        <dsp:cNvSpPr/>
      </dsp:nvSpPr>
      <dsp:spPr>
        <a:xfrm rot="3592093">
          <a:off x="1174250" y="2941441"/>
          <a:ext cx="1166929" cy="32431"/>
        </a:xfrm>
        <a:custGeom>
          <a:avLst/>
          <a:gdLst/>
          <a:ahLst/>
          <a:cxnLst/>
          <a:rect l="0" t="0" r="0" b="0"/>
          <a:pathLst>
            <a:path>
              <a:moveTo>
                <a:pt x="0" y="16215"/>
              </a:moveTo>
              <a:lnTo>
                <a:pt x="1166929" y="16215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728541" y="2928484"/>
        <a:ext cx="58346" cy="58346"/>
      </dsp:txXfrm>
    </dsp:sp>
    <dsp:sp modelId="{15F45904-8A83-D74B-A7D1-04627B75C596}">
      <dsp:nvSpPr>
        <dsp:cNvPr id="0" name=""/>
        <dsp:cNvSpPr/>
      </dsp:nvSpPr>
      <dsp:spPr>
        <a:xfrm>
          <a:off x="2050608" y="3096163"/>
          <a:ext cx="1464468" cy="732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减少状态</a:t>
          </a:r>
          <a:endParaRPr lang="zh-CN" altLang="en-US" sz="2000" kern="1200" dirty="0"/>
        </a:p>
      </dsp:txBody>
      <dsp:txXfrm>
        <a:off x="2072054" y="3117609"/>
        <a:ext cx="1421576" cy="689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91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290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154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58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19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18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59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650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296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94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342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42E6C-2BF5-B647-802B-20E684BA0EF6}" type="datetimeFigureOut">
              <a:rPr kumimoji="1" lang="zh-CN" altLang="en-US" smtClean="0"/>
              <a:t>17/11/14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9E123-BAEA-0546-8F1B-B30009DF0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93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分布式一致性协议</a:t>
            </a:r>
            <a:r>
              <a:rPr kumimoji="1" lang="en-US" altLang="zh-CN" dirty="0" smtClean="0"/>
              <a:t>RAFT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84531" y="40238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曹肖永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85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39770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分布式系统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7340" y="938060"/>
            <a:ext cx="8591634" cy="70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困难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: 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2000" dirty="0" smtClean="0"/>
              <a:t>节点崩溃，节点处理速度慢，网络问题</a:t>
            </a:r>
          </a:p>
        </p:txBody>
      </p:sp>
      <p:pic>
        <p:nvPicPr>
          <p:cNvPr id="5" name="图片 4" descr="分布式一致性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21" y="1507875"/>
            <a:ext cx="5770911" cy="42308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7340" y="5982078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问题</a:t>
            </a:r>
            <a:r>
              <a:rPr kumimoji="1" lang="zh-CN" altLang="en-US" dirty="0" smtClean="0"/>
              <a:t>：分布式系统需要额外的机制来保证一致性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446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0130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State </a:t>
            </a:r>
            <a:r>
              <a:rPr kumimoji="1" lang="en-US" altLang="zh-CN" sz="2400" dirty="0" err="1" smtClean="0">
                <a:latin typeface="微软雅黑"/>
                <a:ea typeface="微软雅黑"/>
                <a:cs typeface="微软雅黑"/>
              </a:rPr>
              <a:t>Mechine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Replication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复制状态机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5" y="584917"/>
            <a:ext cx="7214405" cy="19521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6846" y="5147001"/>
            <a:ext cx="79519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某一个节点接受</a:t>
            </a:r>
            <a:r>
              <a:rPr kumimoji="1" lang="en-US" altLang="zh-CN" dirty="0" smtClean="0"/>
              <a:t>Client</a:t>
            </a:r>
            <a:r>
              <a:rPr kumimoji="1" lang="zh-CN" altLang="en-US" dirty="0" smtClean="0"/>
              <a:t>的请求，将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写入到</a:t>
            </a:r>
            <a:r>
              <a:rPr kumimoji="1" lang="en-US" altLang="zh-CN" dirty="0" smtClean="0"/>
              <a:t>Log</a:t>
            </a:r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Consensus Module</a:t>
            </a: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复制到其他节点</a:t>
            </a:r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一旦超过半数的节点确认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已经被写入到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中，将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应用到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中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超过半数是一个优化手段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返回结果 </a:t>
            </a:r>
          </a:p>
          <a:p>
            <a:pPr marL="342900" indent="-342900">
              <a:buAutoNum type="arabicPeriod"/>
            </a:pPr>
            <a:endParaRPr kumimoji="1"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346846" y="2667035"/>
            <a:ext cx="806478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State Machine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系统的数据，比如</a:t>
            </a:r>
            <a:r>
              <a:rPr kumimoji="1" lang="en-US" altLang="zh-CN" dirty="0" smtClean="0"/>
              <a:t>KV</a:t>
            </a:r>
            <a:r>
              <a:rPr kumimoji="1" lang="zh-CN" altLang="en-US" dirty="0" smtClean="0"/>
              <a:t>存储，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就是一个</a:t>
            </a:r>
            <a:r>
              <a:rPr kumimoji="1" lang="en-US" altLang="zh-CN" dirty="0" smtClean="0"/>
              <a:t>Map. </a:t>
            </a:r>
            <a:r>
              <a:rPr kumimoji="1" lang="zh-CN" altLang="en-US" dirty="0" smtClean="0"/>
              <a:t>每个节点上的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都是一个副本。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复制状态机</a:t>
            </a:r>
            <a:r>
              <a:rPr kumimoji="1" lang="zh-CN" altLang="en-US" dirty="0" smtClean="0"/>
              <a:t>：确保各个节点的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一致，系统可以容忍不超过一半节点的失败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消息丢失、延迟、乱序，节点崩溃，不包括拜占庭将军问题</a:t>
            </a:r>
            <a:r>
              <a:rPr kumimoji="1" lang="en-US" altLang="zh-CN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/>
              <a:t>Log</a:t>
            </a:r>
            <a:r>
              <a:rPr kumimoji="1" lang="zh-CN" altLang="en-US" dirty="0"/>
              <a:t>确保各个节点的</a:t>
            </a:r>
            <a:r>
              <a:rPr kumimoji="1" lang="en-US" altLang="zh-CN" dirty="0"/>
              <a:t>SM</a:t>
            </a:r>
            <a:r>
              <a:rPr kumimoji="1" lang="zh-CN" altLang="en-US" dirty="0"/>
              <a:t>按相同的顺序执行相同的</a:t>
            </a:r>
            <a:r>
              <a:rPr kumimoji="1" lang="en-US" altLang="zh-CN" dirty="0" smtClean="0"/>
              <a:t>Command</a:t>
            </a:r>
            <a:r>
              <a:rPr kumimoji="1" lang="zh-CN" altLang="en-US" dirty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一致 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Consensus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Module</a:t>
            </a:r>
            <a:r>
              <a:rPr kumimoji="1" lang="zh-CN" altLang="en-US" dirty="0" smtClean="0"/>
              <a:t>确</a:t>
            </a:r>
            <a:r>
              <a:rPr kumimoji="1" lang="zh-CN" altLang="en-US" dirty="0"/>
              <a:t>保</a:t>
            </a:r>
            <a:r>
              <a:rPr kumimoji="1" lang="en-US" altLang="zh-CN" dirty="0"/>
              <a:t>Replicated Log</a:t>
            </a:r>
            <a:r>
              <a:rPr kumimoji="1" lang="zh-CN" altLang="en-US" dirty="0"/>
              <a:t>相同</a:t>
            </a:r>
          </a:p>
          <a:p>
            <a:pPr marL="285750" indent="-285750">
              <a:buFont typeface="Arial"/>
              <a:buChar char="•"/>
            </a:pP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0787" y="48154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运行过程：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7063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85796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RAFT:</a:t>
            </a:r>
            <a:r>
              <a:rPr kumimoji="1" lang="zh-CN" altLang="en-US" dirty="0" smtClean="0"/>
              <a:t>易于理解的一致性算法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270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531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RAFT 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把可理解性作为生命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65096"/>
            <a:ext cx="8229600" cy="2494515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强一致性</a:t>
            </a:r>
            <a:r>
              <a:rPr kumimoji="1" lang="zh-CN" altLang="en-US" sz="1800" dirty="0" smtClean="0"/>
              <a:t>：提供了实现强一致性的方法，当然可以退化成其他一致性</a:t>
            </a:r>
          </a:p>
          <a:p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强领导者</a:t>
            </a:r>
            <a:r>
              <a:rPr kumimoji="1" lang="en-US" altLang="zh-CN" sz="1800" dirty="0" smtClean="0"/>
              <a:t>:</a:t>
            </a:r>
            <a:r>
              <a:rPr kumimoji="1" lang="zh-CN" altLang="en-US" sz="1800" dirty="0" smtClean="0"/>
              <a:t> 系统所有的决定都由选举出来的</a:t>
            </a:r>
            <a:r>
              <a:rPr kumimoji="1" lang="en-US" altLang="zh-CN" sz="1800" dirty="0" smtClean="0"/>
              <a:t>leader</a:t>
            </a:r>
            <a:r>
              <a:rPr kumimoji="1" lang="zh-CN" altLang="en-US" sz="1800" dirty="0" smtClean="0"/>
              <a:t>决定，并且它简化了系统关系，除选举阶段外，所有的数据都是</a:t>
            </a:r>
            <a:r>
              <a:rPr kumimoji="1" lang="en-US" altLang="zh-CN" sz="1800" dirty="0" smtClean="0"/>
              <a:t>leader</a:t>
            </a:r>
            <a:r>
              <a:rPr kumimoji="1" lang="zh-CN" altLang="en-US" sz="1800" dirty="0" smtClean="0"/>
              <a:t>发送给</a:t>
            </a:r>
            <a:r>
              <a:rPr kumimoji="1" lang="en-US" altLang="zh-CN" sz="1800" dirty="0" smtClean="0"/>
              <a:t>follo</a:t>
            </a:r>
            <a:r>
              <a:rPr kumimoji="1" lang="en-US" altLang="zh-CN" sz="1800" dirty="0" smtClean="0"/>
              <a:t>w</a:t>
            </a:r>
            <a:r>
              <a:rPr kumimoji="1" lang="en-US" altLang="zh-CN" sz="1800" dirty="0" smtClean="0"/>
              <a:t>er</a:t>
            </a:r>
            <a:r>
              <a:rPr kumimoji="1" lang="zh-CN" altLang="en-US" sz="1800" dirty="0" smtClean="0"/>
              <a:t>。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661397004"/>
              </p:ext>
            </p:extLst>
          </p:nvPr>
        </p:nvGraphicFramePr>
        <p:xfrm>
          <a:off x="1213803" y="259060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0688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312" y="-86298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Raft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基础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服务器状态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3" y="3035058"/>
            <a:ext cx="7181088" cy="35600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9831" y="1256757"/>
            <a:ext cx="7417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000" b="1" dirty="0" smtClean="0">
                <a:latin typeface="+mn-ea"/>
                <a:cs typeface="微软雅黑"/>
              </a:rPr>
              <a:t>Leader</a:t>
            </a:r>
            <a:r>
              <a:rPr kumimoji="1" lang="en-US" altLang="zh-CN" dirty="0" smtClean="0">
                <a:latin typeface="+mn-ea"/>
              </a:rPr>
              <a:t>: </a:t>
            </a:r>
            <a:r>
              <a:rPr kumimoji="1" lang="zh-CN" altLang="en-US" dirty="0" smtClean="0">
                <a:latin typeface="+mn-ea"/>
              </a:rPr>
              <a:t>只有一个，处理</a:t>
            </a:r>
            <a:r>
              <a:rPr kumimoji="1" lang="en-US" altLang="zh-CN" dirty="0" smtClean="0">
                <a:latin typeface="+mn-ea"/>
              </a:rPr>
              <a:t>Client</a:t>
            </a:r>
            <a:r>
              <a:rPr kumimoji="1" lang="zh-CN" altLang="en-US" dirty="0" smtClean="0">
                <a:latin typeface="+mn-ea"/>
              </a:rPr>
              <a:t>请求</a:t>
            </a:r>
            <a:r>
              <a:rPr kumimoji="1" lang="en-US" altLang="zh-CN" dirty="0" smtClean="0">
                <a:latin typeface="+mn-ea"/>
              </a:rPr>
              <a:t>；</a:t>
            </a:r>
            <a:r>
              <a:rPr kumimoji="1" lang="zh-CN" altLang="en-US" dirty="0" smtClean="0">
                <a:latin typeface="+mn-ea"/>
              </a:rPr>
              <a:t>通过心跳维护</a:t>
            </a:r>
            <a:r>
              <a:rPr kumimoji="1" lang="en-US" altLang="zh-CN" dirty="0" smtClean="0">
                <a:latin typeface="+mn-ea"/>
              </a:rPr>
              <a:t>leadership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000" b="1" dirty="0" smtClean="0">
                <a:latin typeface="+mn-ea"/>
                <a:cs typeface="微软雅黑"/>
              </a:rPr>
              <a:t>Follower</a:t>
            </a:r>
            <a:r>
              <a:rPr kumimoji="1" lang="en-US" altLang="zh-CN" dirty="0" smtClean="0">
                <a:latin typeface="+mn-ea"/>
                <a:cs typeface="微软雅黑"/>
              </a:rPr>
              <a:t>:</a:t>
            </a:r>
            <a:r>
              <a:rPr kumimoji="1" lang="en-US" altLang="zh-CN" sz="2000" dirty="0" smtClean="0">
                <a:latin typeface="+mn-ea"/>
                <a:cs typeface="微软雅黑"/>
              </a:rPr>
              <a:t> </a:t>
            </a:r>
            <a:r>
              <a:rPr kumimoji="1" lang="en-US" altLang="zh-CN" dirty="0" smtClean="0">
                <a:latin typeface="+mn-ea"/>
              </a:rPr>
              <a:t>election time</a:t>
            </a:r>
            <a:r>
              <a:rPr kumimoji="1" lang="zh-CN" altLang="en-US" dirty="0" smtClean="0">
                <a:latin typeface="+mn-ea"/>
              </a:rPr>
              <a:t>内没有收到心跳则认为集群已经没有</a:t>
            </a:r>
            <a:r>
              <a:rPr kumimoji="1" lang="en-US" altLang="zh-CN" dirty="0" smtClean="0">
                <a:latin typeface="+mn-ea"/>
              </a:rPr>
              <a:t>leader</a:t>
            </a:r>
            <a:r>
              <a:rPr kumimoji="1" lang="zh-CN" altLang="en-US" dirty="0" smtClean="0">
                <a:latin typeface="+mn-ea"/>
              </a:rPr>
              <a:t>，启动选举</a:t>
            </a:r>
            <a:r>
              <a:rPr kumimoji="1" lang="en-US" altLang="zh-CN" dirty="0" smtClean="0">
                <a:latin typeface="+mn-ea"/>
              </a:rPr>
              <a:t> </a:t>
            </a:r>
            <a:endParaRPr kumimoji="1" lang="zh-CN" altLang="en-US" dirty="0" smtClean="0">
              <a:latin typeface="+mn-ea"/>
            </a:endParaRPr>
          </a:p>
          <a:p>
            <a:pPr marL="342900" indent="-342900">
              <a:buFont typeface="Arial"/>
              <a:buChar char="•"/>
            </a:pPr>
            <a:r>
              <a:rPr kumimoji="1" lang="en-US" altLang="zh-CN" sz="2000" b="1" dirty="0" smtClean="0">
                <a:latin typeface="+mn-ea"/>
                <a:cs typeface="微软雅黑"/>
              </a:rPr>
              <a:t>Candidate</a:t>
            </a:r>
            <a:r>
              <a:rPr kumimoji="1" lang="en-US" altLang="zh-CN" dirty="0" smtClean="0">
                <a:latin typeface="+mn-ea"/>
                <a:cs typeface="微软雅黑"/>
              </a:rPr>
              <a:t>:</a:t>
            </a:r>
            <a:r>
              <a:rPr kumimoji="1" lang="en-US" altLang="zh-CN" sz="2000" dirty="0" smtClean="0">
                <a:latin typeface="+mn-ea"/>
                <a:cs typeface="微软雅黑"/>
              </a:rPr>
              <a:t> </a:t>
            </a:r>
            <a:r>
              <a:rPr kumimoji="1" lang="zh-CN" altLang="en-US" dirty="0" smtClean="0">
                <a:latin typeface="+mn-ea"/>
              </a:rPr>
              <a:t>选举时的临时状态，发送选票，如果超过半数节点投票给它，变成</a:t>
            </a:r>
            <a:r>
              <a:rPr kumimoji="1" lang="en-US" altLang="zh-CN" dirty="0" smtClean="0">
                <a:latin typeface="+mn-ea"/>
              </a:rPr>
              <a:t>Leader</a:t>
            </a:r>
            <a:endParaRPr kumimoji="1" lang="zh-CN" altLang="en-US" dirty="0" smtClean="0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5205" y="856647"/>
            <a:ext cx="1279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三种角色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: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345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52537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Raft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基础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 descr="任期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" y="1071163"/>
            <a:ext cx="8809790" cy="20388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374" y="4357799"/>
            <a:ext cx="733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dirty="0" smtClean="0"/>
              <a:t>Raft</a:t>
            </a:r>
            <a:r>
              <a:rPr kumimoji="1" lang="zh-CN" altLang="en-US" dirty="0" smtClean="0"/>
              <a:t>把时间划分成一个个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，每个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以选举开始，每个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内最多只有一个</a:t>
            </a:r>
            <a:r>
              <a:rPr kumimoji="1" lang="en-US" altLang="zh-CN" dirty="0" smtClean="0"/>
              <a:t>leader</a:t>
            </a:r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有些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由于发生了选票分裂，导致没有</a:t>
            </a:r>
            <a:r>
              <a:rPr kumimoji="1" lang="en-US" altLang="zh-CN" dirty="0" smtClean="0"/>
              <a:t>leader</a:t>
            </a:r>
            <a:endParaRPr kumimoji="1" lang="zh-CN" altLang="en-US" dirty="0" smtClean="0"/>
          </a:p>
          <a:p>
            <a:pPr marL="342900" indent="-342900">
              <a:buFont typeface="Arial"/>
              <a:buChar char="•"/>
            </a:pP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单调递增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70568" y="33253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Term: </a:t>
            </a:r>
            <a:r>
              <a:rPr kumimoji="1" lang="en-US" altLang="zh-CN" dirty="0" smtClean="0">
                <a:latin typeface="+mn-ea"/>
                <a:cs typeface="微软雅黑"/>
              </a:rPr>
              <a:t>Raft</a:t>
            </a:r>
            <a:r>
              <a:rPr kumimoji="1" lang="zh-CN" altLang="en-US" dirty="0" smtClean="0">
                <a:latin typeface="+mn-ea"/>
                <a:cs typeface="微软雅黑"/>
              </a:rPr>
              <a:t>中的逻辑时钟，用来比较谁的时间更新</a:t>
            </a:r>
          </a:p>
          <a:p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        </a:t>
            </a:r>
            <a:r>
              <a:rPr kumimoji="1" lang="zh-CN" altLang="en-US" sz="1600" dirty="0" smtClean="0">
                <a:latin typeface="+mn-ea"/>
                <a:cs typeface="微软雅黑"/>
              </a:rPr>
              <a:t>比如系统已经进入到</a:t>
            </a:r>
            <a:r>
              <a:rPr kumimoji="1" lang="en-US" altLang="zh-CN" sz="1600" dirty="0" smtClean="0">
                <a:latin typeface="+mn-ea"/>
                <a:cs typeface="微软雅黑"/>
              </a:rPr>
              <a:t>Term 5</a:t>
            </a:r>
            <a:r>
              <a:rPr kumimoji="1" lang="zh-CN" altLang="en-US" sz="1600" dirty="0" smtClean="0">
                <a:latin typeface="+mn-ea"/>
                <a:cs typeface="微软雅黑"/>
              </a:rPr>
              <a:t>，在</a:t>
            </a:r>
            <a:r>
              <a:rPr kumimoji="1" lang="en-US" altLang="zh-CN" sz="1600" dirty="0" smtClean="0">
                <a:latin typeface="+mn-ea"/>
                <a:cs typeface="微软雅黑"/>
              </a:rPr>
              <a:t>Term 4</a:t>
            </a:r>
            <a:r>
              <a:rPr kumimoji="1" lang="zh-CN" altLang="en-US" sz="1600" dirty="0" smtClean="0">
                <a:latin typeface="+mn-ea"/>
                <a:cs typeface="微软雅黑"/>
              </a:rPr>
              <a:t>奔溃的某个节点恢复后，与其他节点通信  的过程中，通过比较</a:t>
            </a:r>
            <a:r>
              <a:rPr kumimoji="1" lang="en-US" altLang="zh-CN" sz="1600" dirty="0" smtClean="0">
                <a:latin typeface="+mn-ea"/>
                <a:cs typeface="微软雅黑"/>
              </a:rPr>
              <a:t>term</a:t>
            </a:r>
            <a:r>
              <a:rPr kumimoji="1" lang="zh-CN" altLang="en-US" sz="1600" dirty="0" smtClean="0">
                <a:latin typeface="+mn-ea"/>
                <a:cs typeface="微软雅黑"/>
              </a:rPr>
              <a:t>知道自己已经过期。</a:t>
            </a:r>
            <a:endParaRPr kumimoji="1" lang="zh-CN" altLang="en-US" sz="1600" dirty="0">
              <a:latin typeface="+mn-ea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0568" y="5791018"/>
            <a:ext cx="488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RAFT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特性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在一个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内最多只有一个</a:t>
            </a:r>
            <a:r>
              <a:rPr kumimoji="1" lang="en-US" altLang="zh-CN" dirty="0" smtClean="0"/>
              <a:t>Leader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21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5315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Log Entry </a:t>
            </a:r>
            <a:r>
              <a:rPr kumimoji="1" lang="en-US" altLang="zh-CN" sz="2400" dirty="0" err="1" smtClean="0">
                <a:latin typeface="微软雅黑"/>
                <a:ea typeface="微软雅黑"/>
                <a:cs typeface="微软雅黑"/>
              </a:rPr>
              <a:t>Struct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日志格式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668"/>
            <a:ext cx="9144000" cy="33320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5084850"/>
            <a:ext cx="397683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Entry: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- command, Client</a:t>
            </a:r>
            <a:r>
              <a:rPr kumimoji="1" lang="zh-CN" altLang="en-US" dirty="0" smtClean="0"/>
              <a:t>请求，应用到</a:t>
            </a:r>
            <a:r>
              <a:rPr kumimoji="1" lang="en-US" altLang="zh-CN" dirty="0" smtClean="0"/>
              <a:t>SM</a:t>
            </a:r>
            <a:endParaRPr kumimoji="1" lang="zh-CN" altLang="en-US" dirty="0" smtClean="0"/>
          </a:p>
          <a:p>
            <a:r>
              <a:rPr kumimoji="1" lang="en-US" altLang="zh-CN" dirty="0" smtClean="0"/>
              <a:t>   - index</a:t>
            </a:r>
            <a:r>
              <a:rPr kumimoji="1" lang="zh-CN" altLang="en-US" dirty="0" smtClean="0"/>
              <a:t>,在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中的位置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- term, </a:t>
            </a:r>
            <a:r>
              <a:rPr kumimoji="1" lang="zh-CN" altLang="en-US" dirty="0" smtClean="0"/>
              <a:t>这次请求处理时</a:t>
            </a:r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term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959075" y="5084850"/>
            <a:ext cx="4176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微软雅黑"/>
                <a:ea typeface="微软雅黑"/>
                <a:cs typeface="微软雅黑"/>
              </a:rPr>
              <a:t>Commited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 entries:</a:t>
            </a:r>
            <a:endParaRPr kumimoji="1" lang="zh-CN" altLang="en-US" sz="20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2000" dirty="0" smtClean="0"/>
              <a:t>  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已复制到</a:t>
            </a:r>
            <a:r>
              <a:rPr kumimoji="1" lang="en-US" altLang="zh-CN" dirty="0" smtClean="0"/>
              <a:t>major</a:t>
            </a:r>
            <a:r>
              <a:rPr kumimoji="1" lang="zh-CN" altLang="en-US" dirty="0" smtClean="0"/>
              <a:t>节点上的</a:t>
            </a:r>
            <a:r>
              <a:rPr kumimoji="1" lang="en-US" altLang="zh-CN" dirty="0" smtClean="0"/>
              <a:t>entries</a:t>
            </a:r>
            <a:r>
              <a:rPr kumimoji="1" lang="zh-CN" altLang="en-US" dirty="0" smtClean="0"/>
              <a:t>就可以安全提交。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30947" y="4470036"/>
            <a:ext cx="425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Raft</a:t>
            </a:r>
            <a:r>
              <a:rPr kumimoji="1" lang="zh-CN" altLang="en-US" dirty="0" smtClean="0"/>
              <a:t>日志不允许有空洞，必须是连续的。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06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133" y="-206625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Raft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算法基础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133" y="1257223"/>
            <a:ext cx="790076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持久化存储</a:t>
            </a:r>
          </a:p>
          <a:p>
            <a:pPr marL="800100" lvl="1" indent="-342900">
              <a:buFont typeface="Symbol" charset="2"/>
              <a:buChar char="-"/>
            </a:pPr>
            <a:r>
              <a:rPr kumimoji="1" lang="en-US" altLang="zh-CN" dirty="0" err="1" smtClean="0">
                <a:latin typeface="+mn-ea"/>
                <a:cs typeface="微软雅黑"/>
              </a:rPr>
              <a:t>currentTerm</a:t>
            </a:r>
            <a:r>
              <a:rPr kumimoji="1" lang="en-US" altLang="zh-CN" dirty="0" smtClean="0">
                <a:latin typeface="+mn-ea"/>
                <a:cs typeface="微软雅黑"/>
              </a:rPr>
              <a:t>: </a:t>
            </a:r>
            <a:r>
              <a:rPr kumimoji="1" lang="zh-CN" altLang="en-US" dirty="0" smtClean="0">
                <a:latin typeface="+mn-ea"/>
                <a:cs typeface="微软雅黑"/>
              </a:rPr>
              <a:t>节点知道的最新的</a:t>
            </a:r>
            <a:r>
              <a:rPr kumimoji="1" lang="en-US" altLang="zh-CN" dirty="0" smtClean="0">
                <a:latin typeface="+mn-ea"/>
                <a:cs typeface="微软雅黑"/>
              </a:rPr>
              <a:t>Term</a:t>
            </a:r>
            <a:r>
              <a:rPr kumimoji="1" lang="zh-CN" altLang="en-US" dirty="0" smtClean="0">
                <a:latin typeface="+mn-ea"/>
                <a:cs typeface="微软雅黑"/>
              </a:rPr>
              <a:t>，节点以为自己所处的时间点</a:t>
            </a:r>
          </a:p>
          <a:p>
            <a:pPr marL="800100" lvl="1" indent="-342900">
              <a:buFont typeface="Symbol" charset="2"/>
              <a:buChar char="-"/>
            </a:pPr>
            <a:r>
              <a:rPr kumimoji="1" lang="en-US" altLang="zh-CN" dirty="0" err="1" smtClean="0">
                <a:latin typeface="+mn-ea"/>
                <a:cs typeface="微软雅黑"/>
              </a:rPr>
              <a:t>votedFor</a:t>
            </a:r>
            <a:r>
              <a:rPr kumimoji="1" lang="en-US" altLang="zh-CN" dirty="0" smtClean="0">
                <a:latin typeface="+mn-ea"/>
                <a:cs typeface="微软雅黑"/>
              </a:rPr>
              <a:t>: </a:t>
            </a:r>
            <a:r>
              <a:rPr kumimoji="1" lang="zh-CN" altLang="en-US" dirty="0" smtClean="0">
                <a:latin typeface="+mn-ea"/>
                <a:cs typeface="微软雅黑"/>
              </a:rPr>
              <a:t>在选举阶段把选票投给了谁</a:t>
            </a:r>
          </a:p>
          <a:p>
            <a:pPr marL="800100" lvl="1" indent="-342900">
              <a:buFont typeface="Symbol" charset="2"/>
              <a:buChar char="-"/>
            </a:pPr>
            <a:r>
              <a:rPr kumimoji="1" lang="en-US" altLang="zh-CN" dirty="0" smtClean="0">
                <a:latin typeface="+mn-ea"/>
                <a:cs typeface="微软雅黑"/>
              </a:rPr>
              <a:t>Log[]: log entries</a:t>
            </a:r>
          </a:p>
          <a:p>
            <a:pPr marL="800100" lvl="1" indent="-342900">
              <a:buFont typeface="Symbol" charset="2"/>
              <a:buChar char="-"/>
            </a:pPr>
            <a:endParaRPr kumimoji="1" lang="zh-CN" altLang="en-US" dirty="0" smtClean="0">
              <a:latin typeface="+mn-ea"/>
              <a:cs typeface="微软雅黑"/>
            </a:endParaRPr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内存中存储</a:t>
            </a:r>
          </a:p>
          <a:p>
            <a:pPr marL="742950" lvl="1" indent="-285750">
              <a:buFont typeface="Symbol" charset="2"/>
              <a:buChar char="-"/>
            </a:pPr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	</a:t>
            </a:r>
            <a:r>
              <a:rPr kumimoji="1" lang="en-US" altLang="zh-CN" dirty="0" err="1" smtClean="0">
                <a:latin typeface="+mn-ea"/>
                <a:cs typeface="微软雅黑"/>
              </a:rPr>
              <a:t>commitedIndex</a:t>
            </a:r>
            <a:r>
              <a:rPr kumimoji="1" lang="en-US" altLang="zh-CN" dirty="0" smtClean="0">
                <a:latin typeface="+mn-ea"/>
                <a:cs typeface="微软雅黑"/>
              </a:rPr>
              <a:t>: </a:t>
            </a:r>
            <a:r>
              <a:rPr kumimoji="1" lang="zh-CN" altLang="en-US" dirty="0" smtClean="0">
                <a:latin typeface="+mn-ea"/>
                <a:cs typeface="微软雅黑"/>
              </a:rPr>
              <a:t>该位置及之前的</a:t>
            </a:r>
            <a:r>
              <a:rPr kumimoji="1" lang="en-US" altLang="zh-CN" dirty="0" smtClean="0">
                <a:latin typeface="+mn-ea"/>
                <a:cs typeface="微软雅黑"/>
              </a:rPr>
              <a:t>entry</a:t>
            </a:r>
            <a:r>
              <a:rPr kumimoji="1" lang="zh-CN" altLang="en-US" dirty="0" smtClean="0">
                <a:latin typeface="+mn-ea"/>
                <a:cs typeface="微软雅黑"/>
              </a:rPr>
              <a:t>都已经安全的复制到了</a:t>
            </a:r>
            <a:r>
              <a:rPr kumimoji="1" lang="en-US" altLang="zh-CN" dirty="0" smtClean="0">
                <a:latin typeface="+mn-ea"/>
                <a:cs typeface="微软雅黑"/>
              </a:rPr>
              <a:t>major</a:t>
            </a:r>
            <a:r>
              <a:rPr kumimoji="1" lang="zh-CN" altLang="en-US" dirty="0" smtClean="0">
                <a:latin typeface="+mn-ea"/>
                <a:cs typeface="微软雅黑"/>
              </a:rPr>
              <a:t>节点上</a:t>
            </a:r>
          </a:p>
          <a:p>
            <a:pPr marL="742950" lvl="1" indent="-285750">
              <a:buFont typeface="Symbol" charset="2"/>
              <a:buChar char="-"/>
            </a:pPr>
            <a:r>
              <a:rPr kumimoji="1" lang="en-US" altLang="zh-CN" dirty="0" err="1" smtClean="0">
                <a:latin typeface="+mn-ea"/>
                <a:cs typeface="微软雅黑"/>
              </a:rPr>
              <a:t>lastApplied</a:t>
            </a:r>
            <a:r>
              <a:rPr kumimoji="1" lang="en-US" altLang="zh-CN" dirty="0" smtClean="0">
                <a:latin typeface="+mn-ea"/>
                <a:cs typeface="微软雅黑"/>
              </a:rPr>
              <a:t>: </a:t>
            </a:r>
            <a:r>
              <a:rPr kumimoji="1" lang="zh-CN" altLang="en-US" dirty="0" smtClean="0">
                <a:latin typeface="+mn-ea"/>
                <a:cs typeface="微软雅黑"/>
              </a:rPr>
              <a:t>最后一个应用到</a:t>
            </a:r>
            <a:r>
              <a:rPr kumimoji="1" lang="en-US" altLang="zh-CN" dirty="0" smtClean="0">
                <a:latin typeface="+mn-ea"/>
                <a:cs typeface="微软雅黑"/>
              </a:rPr>
              <a:t>SM</a:t>
            </a:r>
            <a:r>
              <a:rPr kumimoji="1" lang="zh-CN" altLang="en-US" dirty="0" smtClean="0">
                <a:latin typeface="+mn-ea"/>
                <a:cs typeface="微软雅黑"/>
              </a:rPr>
              <a:t>中</a:t>
            </a:r>
            <a:r>
              <a:rPr kumimoji="1" lang="en-US" altLang="zh-CN" dirty="0" smtClean="0">
                <a:latin typeface="+mn-ea"/>
                <a:cs typeface="微软雅黑"/>
              </a:rPr>
              <a:t>entry</a:t>
            </a:r>
            <a:r>
              <a:rPr kumimoji="1" lang="zh-CN" altLang="en-US" dirty="0" smtClean="0">
                <a:latin typeface="+mn-ea"/>
                <a:cs typeface="微软雅黑"/>
              </a:rPr>
              <a:t>的</a:t>
            </a:r>
            <a:r>
              <a:rPr kumimoji="1" lang="en-US" altLang="zh-CN" dirty="0" smtClean="0">
                <a:latin typeface="+mn-ea"/>
                <a:cs typeface="微软雅黑"/>
              </a:rPr>
              <a:t>index</a:t>
            </a:r>
            <a:r>
              <a:rPr kumimoji="1" lang="zh-CN" altLang="en-US" dirty="0" smtClean="0">
                <a:latin typeface="+mn-ea"/>
                <a:cs typeface="微软雅黑"/>
              </a:rPr>
              <a:t>，</a:t>
            </a:r>
            <a:r>
              <a:rPr kumimoji="1" lang="en-US" altLang="zh-CN" dirty="0" err="1" smtClean="0">
                <a:latin typeface="+mn-ea"/>
                <a:cs typeface="微软雅黑"/>
              </a:rPr>
              <a:t>commitedIndex</a:t>
            </a:r>
            <a:r>
              <a:rPr kumimoji="1" lang="zh-CN" altLang="en-US" dirty="0" smtClean="0">
                <a:latin typeface="+mn-ea"/>
                <a:cs typeface="微软雅黑"/>
              </a:rPr>
              <a:t>及之前都可以安全地应用到</a:t>
            </a:r>
            <a:r>
              <a:rPr kumimoji="1" lang="en-US" altLang="zh-CN" dirty="0" smtClean="0">
                <a:latin typeface="+mn-ea"/>
                <a:cs typeface="微软雅黑"/>
              </a:rPr>
              <a:t>SM</a:t>
            </a:r>
            <a:r>
              <a:rPr kumimoji="1" lang="zh-CN" altLang="en-US" dirty="0" smtClean="0">
                <a:latin typeface="+mn-ea"/>
                <a:cs typeface="微软雅黑"/>
              </a:rPr>
              <a:t>中。</a:t>
            </a:r>
            <a:endParaRPr kumimoji="1" lang="zh-CN" altLang="en-US" dirty="0">
              <a:latin typeface="+mn-ea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895" y="838150"/>
            <a:ext cx="28050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所有节点都存储的状态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:</a:t>
            </a:r>
          </a:p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13895" y="4351322"/>
            <a:ext cx="114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个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RPC: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1133" y="4799263"/>
            <a:ext cx="7443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RequestVote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RPC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>
                <a:latin typeface="+mn-ea"/>
              </a:rPr>
              <a:t>选举阶段</a:t>
            </a:r>
            <a:r>
              <a:rPr kumimoji="1" lang="en-US" altLang="zh-CN" dirty="0" smtClean="0">
                <a:latin typeface="+mn-ea"/>
              </a:rPr>
              <a:t>Candidate ---&gt; Follower</a:t>
            </a:r>
          </a:p>
          <a:p>
            <a:pPr marL="285750" indent="-285750">
              <a:buFont typeface="Arial"/>
              <a:buChar char="•"/>
            </a:pPr>
            <a:endParaRPr kumimoji="1" lang="en-US" altLang="zh-CN" dirty="0" smtClean="0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AppendEntries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RPC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>
                <a:latin typeface="+mn-ea"/>
              </a:rPr>
              <a:t>正常操作时，</a:t>
            </a:r>
            <a:r>
              <a:rPr kumimoji="1" lang="en-US" altLang="zh-CN" dirty="0" smtClean="0">
                <a:latin typeface="+mn-ea"/>
              </a:rPr>
              <a:t>Leader</a:t>
            </a:r>
            <a:r>
              <a:rPr kumimoji="1" lang="zh-CN" altLang="en-US" dirty="0" smtClean="0">
                <a:latin typeface="+mn-ea"/>
              </a:rPr>
              <a:t>将</a:t>
            </a:r>
            <a:r>
              <a:rPr kumimoji="1" lang="en-US" altLang="zh-CN" dirty="0" smtClean="0">
                <a:latin typeface="+mn-ea"/>
              </a:rPr>
              <a:t>entries</a:t>
            </a:r>
            <a:r>
              <a:rPr kumimoji="1" lang="zh-CN" altLang="en-US" dirty="0" smtClean="0">
                <a:latin typeface="+mn-ea"/>
              </a:rPr>
              <a:t>复制给</a:t>
            </a:r>
            <a:r>
              <a:rPr kumimoji="1" lang="en-US" altLang="zh-CN" dirty="0" smtClean="0">
                <a:latin typeface="+mn-ea"/>
              </a:rPr>
              <a:t>Follower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3895" y="5804397"/>
            <a:ext cx="481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 smtClean="0"/>
              <a:t>Folloer</a:t>
            </a:r>
            <a:r>
              <a:rPr kumimoji="1" lang="zh-CN" altLang="en-US" sz="1600" dirty="0" smtClean="0"/>
              <a:t>不向</a:t>
            </a:r>
            <a:r>
              <a:rPr kumimoji="1" lang="en-US" altLang="zh-CN" sz="1600" dirty="0" smtClean="0"/>
              <a:t>Leader</a:t>
            </a:r>
            <a:r>
              <a:rPr kumimoji="1" lang="zh-CN" altLang="en-US" sz="1600" dirty="0" smtClean="0"/>
              <a:t>发送任何消息，简化了系统状态。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279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17074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选举算法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投票RP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3" y="769014"/>
            <a:ext cx="8570976" cy="18166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0523" y="2718156"/>
            <a:ext cx="8570976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选举开始时，</a:t>
            </a:r>
            <a:r>
              <a:rPr kumimoji="1" lang="zh-CN" altLang="en-US" b="1" dirty="0" smtClean="0"/>
              <a:t>最先</a:t>
            </a:r>
            <a:r>
              <a:rPr kumimoji="1" lang="en-US" altLang="zh-CN" b="1" dirty="0" smtClean="0"/>
              <a:t>time out</a:t>
            </a:r>
            <a:r>
              <a:rPr kumimoji="1" lang="zh-CN" altLang="en-US" b="1" dirty="0" smtClean="0"/>
              <a:t>的节点进入</a:t>
            </a:r>
            <a:r>
              <a:rPr kumimoji="1" lang="en-US" altLang="zh-CN" b="1" dirty="0" smtClean="0"/>
              <a:t>Candidate</a:t>
            </a:r>
            <a:r>
              <a:rPr kumimoji="1" lang="zh-CN" altLang="en-US" b="1" dirty="0" smtClean="0"/>
              <a:t>状态</a:t>
            </a:r>
            <a:r>
              <a:rPr kumimoji="1" lang="zh-CN" altLang="en-US" dirty="0" smtClean="0"/>
              <a:t>，自增</a:t>
            </a:r>
            <a:r>
              <a:rPr kumimoji="1" lang="en-US" altLang="zh-CN" dirty="0" err="1" smtClean="0"/>
              <a:t>currentTerm</a:t>
            </a:r>
            <a:r>
              <a:rPr kumimoji="1" lang="zh-CN" altLang="en-US" dirty="0" smtClean="0"/>
              <a:t>并投票给自己，把选票发送给其余所有节点。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投票规则</a:t>
            </a:r>
            <a:r>
              <a:rPr kumimoji="1" lang="zh-CN" altLang="en-US" dirty="0" smtClean="0"/>
              <a:t>：</a:t>
            </a:r>
          </a:p>
          <a:p>
            <a:r>
              <a:rPr kumimoji="1" lang="zh-CN" altLang="en-US" dirty="0" smtClean="0"/>
              <a:t>	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同一个节点在同一个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选举中只投一次，先到先得</a:t>
            </a:r>
            <a:r>
              <a:rPr kumimoji="1" lang="en-US" altLang="zh-CN" dirty="0"/>
              <a:t>。</a:t>
            </a:r>
            <a:r>
              <a:rPr kumimoji="1" lang="zh-CN" altLang="en-US" dirty="0" smtClean="0"/>
              <a:t>意味着如果有两个节点在接近的时间同时醒来，可能会导致选票分裂，无法选出</a:t>
            </a:r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	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只投给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不小于</a:t>
            </a:r>
            <a:r>
              <a:rPr kumimoji="1" lang="en-US" altLang="zh-CN" dirty="0" err="1" smtClean="0"/>
              <a:t>currentTerm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&amp;&amp;</a:t>
            </a:r>
            <a:r>
              <a:rPr kumimoji="1" lang="zh-CN" altLang="en-US" dirty="0" smtClean="0"/>
              <a:t> 日志至少跟我一样</a:t>
            </a:r>
            <a:r>
              <a:rPr kumimoji="1" lang="zh-CN" altLang="en-US" dirty="0" smtClean="0"/>
              <a:t>新的</a:t>
            </a:r>
            <a:r>
              <a:rPr kumimoji="1" lang="zh-CN" altLang="en-US" dirty="0" smtClean="0"/>
              <a:t>候选人</a:t>
            </a:r>
            <a:endParaRPr kumimoji="1" lang="zh-CN" altLang="en-US" dirty="0" smtClean="0"/>
          </a:p>
          <a:p>
            <a:r>
              <a:rPr kumimoji="1" lang="zh-CN" altLang="en-US" dirty="0"/>
              <a:t>	</a:t>
            </a:r>
            <a:r>
              <a:rPr kumimoji="1" lang="en-US" altLang="zh-CN" dirty="0" smtClean="0"/>
              <a:t>-   </a:t>
            </a:r>
            <a:r>
              <a:rPr kumimoji="1" lang="zh-CN" altLang="en-US" dirty="0" smtClean="0"/>
              <a:t>新旧比较：通过比较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中最后一个</a:t>
            </a:r>
            <a:r>
              <a:rPr kumimoji="1" lang="en-US" altLang="zh-CN" dirty="0" smtClean="0"/>
              <a:t>entry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来判断 </a:t>
            </a:r>
            <a:r>
              <a:rPr kumimoji="1" lang="en-US" altLang="zh-CN" dirty="0" err="1" smtClean="0"/>
              <a:t>r.lastLogTerm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lastLogTerm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||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r.lastLogTerm</a:t>
            </a:r>
            <a:r>
              <a:rPr kumimoji="1" lang="zh-CN" altLang="en-US" dirty="0" smtClean="0"/>
              <a:t>=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lastLogTerm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&amp;&amp;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r.LastLogIndex</a:t>
            </a:r>
            <a:r>
              <a:rPr kumimoji="1" lang="en-US" altLang="zh-CN" dirty="0" smtClean="0"/>
              <a:t>&gt;=</a:t>
            </a:r>
            <a:r>
              <a:rPr kumimoji="1" lang="en-US" altLang="zh-CN" dirty="0" err="1" smtClean="0"/>
              <a:t>lastLogIndex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RAFT</a:t>
            </a:r>
            <a:r>
              <a:rPr kumimoji="1"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规则</a:t>
            </a:r>
            <a:r>
              <a:rPr kumimoji="1" lang="zh-CN" altLang="en-US" dirty="0" smtClean="0"/>
              <a:t>：所有节点如果收到的</a:t>
            </a:r>
            <a:r>
              <a:rPr kumimoji="1" lang="en-US" altLang="zh-CN" dirty="0" smtClean="0"/>
              <a:t>request or response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term &gt; </a:t>
            </a:r>
            <a:r>
              <a:rPr kumimoji="1" lang="en-US" altLang="zh-CN" dirty="0" err="1" smtClean="0"/>
              <a:t>currentTerm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则</a:t>
            </a:r>
            <a:r>
              <a:rPr kumimoji="1" lang="en-US" altLang="zh-CN" dirty="0" smtClean="0"/>
              <a:t>step down: </a:t>
            </a:r>
            <a:r>
              <a:rPr kumimoji="1" lang="en-US" altLang="zh-CN" dirty="0" err="1" smtClean="0"/>
              <a:t>currentTerm</a:t>
            </a:r>
            <a:r>
              <a:rPr kumimoji="1" lang="en-US" altLang="zh-CN" dirty="0" smtClean="0"/>
              <a:t>=term; </a:t>
            </a:r>
            <a:r>
              <a:rPr kumimoji="1" lang="en-US" altLang="zh-CN" dirty="0" err="1" smtClean="0"/>
              <a:t>votedFor</a:t>
            </a:r>
            <a:r>
              <a:rPr kumimoji="1" lang="en-US" altLang="zh-CN" dirty="0" smtClean="0"/>
              <a:t>=null; state=</a:t>
            </a:r>
            <a:r>
              <a:rPr kumimoji="1" lang="en-US" altLang="zh-CN" dirty="0" err="1" smtClean="0"/>
              <a:t>Folloer</a:t>
            </a:r>
            <a:r>
              <a:rPr kumimoji="1" lang="en-US" altLang="zh-CN" dirty="0" smtClean="0"/>
              <a:t>;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RAFT</a:t>
            </a:r>
            <a:r>
              <a:rPr kumimoji="1"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规则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如果收到了</a:t>
            </a:r>
            <a:r>
              <a:rPr kumimoji="1" lang="en-US" altLang="zh-CN" dirty="0" err="1" smtClean="0"/>
              <a:t>AppendEntries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RPC</a:t>
            </a:r>
            <a:r>
              <a:rPr kumimoji="1" lang="zh-CN" altLang="en-US" dirty="0" smtClean="0"/>
              <a:t>，意味着新</a:t>
            </a:r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已经产生，变成</a:t>
            </a:r>
            <a:r>
              <a:rPr kumimoji="1" lang="en-US" altLang="zh-CN" dirty="0" smtClean="0"/>
              <a:t>Follower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pPr marL="342900" indent="-342900">
              <a:buAutoNum type="arabicPeriod"/>
            </a:pPr>
            <a:endParaRPr kumimoji="1" lang="zh-CN" altLang="en-US" dirty="0" smtClean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56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选举示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66843"/>
            <a:ext cx="6526952" cy="67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x-none" altLang="zh-CN" dirty="0" smtClean="0"/>
              <a:t>How to implements a Consistent Fault-tolerant service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 smtClean="0"/>
              <a:t>RAFT</a:t>
            </a:r>
          </a:p>
          <a:p>
            <a:pPr lvl="1">
              <a:buFont typeface="Symbol" charset="2"/>
              <a:buChar char="-"/>
            </a:pPr>
            <a:r>
              <a:rPr kumimoji="1" lang="en-US" altLang="zh-CN" dirty="0" smtClean="0"/>
              <a:t>	Leader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Election</a:t>
            </a:r>
          </a:p>
          <a:p>
            <a:pPr lvl="1">
              <a:buFont typeface="Symbol" charset="2"/>
              <a:buChar char="-"/>
            </a:pP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Replicated</a:t>
            </a:r>
          </a:p>
          <a:p>
            <a:pPr lvl="1">
              <a:buFont typeface="Symbol" charset="2"/>
              <a:buChar char="-"/>
            </a:pPr>
            <a:r>
              <a:rPr kumimoji="1" lang="en-US" altLang="zh-CN" dirty="0" smtClean="0"/>
              <a:t>Snapshot</a:t>
            </a:r>
          </a:p>
        </p:txBody>
      </p:sp>
    </p:spTree>
    <p:extLst>
      <p:ext uri="{BB962C8B-B14F-4D97-AF65-F5344CB8AC3E}">
        <p14:creationId xmlns:p14="http://schemas.microsoft.com/office/powerpoint/2010/main" val="160318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选举算法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-40104"/>
            <a:ext cx="892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4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39784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选举正确性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674" y="695154"/>
            <a:ext cx="8229600" cy="11095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安全性</a:t>
            </a:r>
          </a:p>
          <a:p>
            <a:r>
              <a:rPr kumimoji="1" lang="zh-CN" altLang="en-US" sz="1800" dirty="0" smtClean="0"/>
              <a:t>每个节点在一个</a:t>
            </a:r>
            <a:r>
              <a:rPr kumimoji="1" lang="en-US" altLang="zh-CN" sz="1800" dirty="0" smtClean="0"/>
              <a:t>election term</a:t>
            </a:r>
            <a:r>
              <a:rPr kumimoji="1" lang="zh-CN" altLang="en-US" sz="1800" dirty="0" smtClean="0"/>
              <a:t>中只投票一次，且候选人的</a:t>
            </a:r>
            <a:r>
              <a:rPr kumimoji="1" lang="en-US" altLang="zh-CN" sz="1800" dirty="0" smtClean="0"/>
              <a:t>log</a:t>
            </a:r>
            <a:r>
              <a:rPr kumimoji="1" lang="zh-CN" altLang="en-US" sz="1800" dirty="0" smtClean="0"/>
              <a:t>至少跟自己一样新</a:t>
            </a:r>
          </a:p>
          <a:p>
            <a:r>
              <a:rPr kumimoji="1" lang="zh-CN" altLang="en-US" sz="1800" dirty="0" smtClean="0"/>
              <a:t>节点只有赢得大多数</a:t>
            </a:r>
            <a:r>
              <a:rPr kumimoji="1" lang="en-US" altLang="zh-CN" sz="1800" dirty="0" smtClean="0"/>
              <a:t>(n/2 + 1)</a:t>
            </a:r>
            <a:r>
              <a:rPr kumimoji="1" lang="zh-CN" altLang="en-US" sz="1800" dirty="0" smtClean="0"/>
              <a:t>投票才能成为</a:t>
            </a:r>
            <a:r>
              <a:rPr kumimoji="1" lang="en-US" altLang="zh-CN" sz="1800" dirty="0" smtClean="0"/>
              <a:t>leader</a:t>
            </a:r>
          </a:p>
          <a:p>
            <a:pPr marL="0" indent="0">
              <a:buNone/>
            </a:pP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zh-CN" altLang="en-US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63095" y="1782984"/>
            <a:ext cx="412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上面两点可以保证</a:t>
            </a:r>
            <a:r>
              <a:rPr kumimoji="1" lang="en-US" altLang="zh-CN" dirty="0" smtClean="0"/>
              <a:t>RAFT</a:t>
            </a:r>
            <a:r>
              <a:rPr kumimoji="1" lang="zh-CN" altLang="en-US" dirty="0" smtClean="0"/>
              <a:t>如下两个特性：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6674" y="2235021"/>
            <a:ext cx="589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Election Safety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在一个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中最多只会选出一个</a:t>
            </a:r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.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6674" y="2604353"/>
            <a:ext cx="87865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Leader Completeness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>
                <a:latin typeface="+mn-ea"/>
              </a:rPr>
              <a:t>entry e</a:t>
            </a:r>
            <a:r>
              <a:rPr kumimoji="1" lang="zh-CN" altLang="en-US" dirty="0" smtClean="0">
                <a:latin typeface="+mn-ea"/>
              </a:rPr>
              <a:t>在</a:t>
            </a:r>
            <a:r>
              <a:rPr kumimoji="1" lang="en-US" altLang="zh-CN" dirty="0" smtClean="0">
                <a:latin typeface="+mn-ea"/>
              </a:rPr>
              <a:t>term T</a:t>
            </a:r>
            <a:r>
              <a:rPr kumimoji="1" lang="zh-CN" altLang="en-US" dirty="0" smtClean="0">
                <a:latin typeface="+mn-ea"/>
              </a:rPr>
              <a:t>中被提交，所有</a:t>
            </a:r>
            <a:r>
              <a:rPr kumimoji="1" lang="en-US" altLang="zh-CN" dirty="0" smtClean="0">
                <a:latin typeface="+mn-ea"/>
              </a:rPr>
              <a:t>term &gt; T</a:t>
            </a:r>
            <a:r>
              <a:rPr kumimoji="1" lang="zh-CN" altLang="en-US" dirty="0" smtClean="0">
                <a:latin typeface="+mn-ea"/>
              </a:rPr>
              <a:t>的</a:t>
            </a:r>
            <a:r>
              <a:rPr kumimoji="1" lang="en-US" altLang="zh-CN" dirty="0" smtClean="0">
                <a:latin typeface="+mn-ea"/>
              </a:rPr>
              <a:t>Leader</a:t>
            </a: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smtClean="0">
                <a:latin typeface="+mn-ea"/>
              </a:rPr>
              <a:t>Log</a:t>
            </a:r>
            <a:r>
              <a:rPr kumimoji="1" lang="zh-CN" altLang="en-US" dirty="0" smtClean="0">
                <a:latin typeface="+mn-ea"/>
              </a:rPr>
              <a:t>中必须都包含</a:t>
            </a:r>
            <a:r>
              <a:rPr kumimoji="1" lang="en-US" altLang="zh-CN" dirty="0">
                <a:latin typeface="+mn-ea"/>
              </a:rPr>
              <a:t>e</a:t>
            </a:r>
            <a:r>
              <a:rPr kumimoji="1" lang="zh-CN" altLang="en-US" dirty="0" smtClean="0">
                <a:latin typeface="+mn-ea"/>
              </a:rPr>
              <a:t>。</a:t>
            </a:r>
          </a:p>
          <a:p>
            <a:r>
              <a:rPr kumimoji="1" lang="zh-CN" altLang="en-US" sz="1600" dirty="0" smtClean="0">
                <a:latin typeface="+mn-ea"/>
              </a:rPr>
              <a:t>证明：</a:t>
            </a:r>
          </a:p>
          <a:p>
            <a:pPr marL="800100" lvl="1" indent="-342900">
              <a:buFont typeface="+mj-lt"/>
              <a:buAutoNum type="alphaLcParenR"/>
            </a:pPr>
            <a:r>
              <a:rPr kumimoji="1" lang="en-US" altLang="zh-CN" sz="1600" dirty="0">
                <a:latin typeface="+mn-ea"/>
              </a:rPr>
              <a:t>e</a:t>
            </a:r>
            <a:r>
              <a:rPr kumimoji="1" lang="zh-CN" altLang="en-US" sz="1600" dirty="0" smtClean="0">
                <a:latin typeface="+mn-ea"/>
              </a:rPr>
              <a:t>已经被提交，所以它至少保存在</a:t>
            </a:r>
            <a:r>
              <a:rPr kumimoji="1" lang="en-US" altLang="zh-CN" sz="1600" dirty="0" smtClean="0">
                <a:latin typeface="+mn-ea"/>
              </a:rPr>
              <a:t>(n/2 + 1)</a:t>
            </a:r>
            <a:r>
              <a:rPr kumimoji="1" lang="zh-CN" altLang="en-US" sz="1600" dirty="0" smtClean="0">
                <a:latin typeface="+mn-ea"/>
              </a:rPr>
              <a:t>个节点上</a:t>
            </a:r>
          </a:p>
          <a:p>
            <a:pPr marL="800100" lvl="1" indent="-342900">
              <a:buFont typeface="+mj-lt"/>
              <a:buAutoNum type="alphaLcParenR"/>
            </a:pPr>
            <a:r>
              <a:rPr kumimoji="1" lang="zh-CN" altLang="en-US" sz="1600" dirty="0" smtClean="0">
                <a:latin typeface="+mn-ea"/>
              </a:rPr>
              <a:t>原来的</a:t>
            </a:r>
            <a:r>
              <a:rPr kumimoji="1" lang="en-US" altLang="zh-CN" sz="1600" dirty="0" smtClean="0">
                <a:latin typeface="+mn-ea"/>
              </a:rPr>
              <a:t>Leader</a:t>
            </a:r>
            <a:r>
              <a:rPr kumimoji="1" lang="zh-CN" altLang="en-US" sz="1600" dirty="0" smtClean="0">
                <a:latin typeface="+mn-ea"/>
              </a:rPr>
              <a:t>奔溃后，新</a:t>
            </a:r>
            <a:r>
              <a:rPr kumimoji="1" lang="en-US" altLang="zh-CN" sz="1600" dirty="0" smtClean="0">
                <a:latin typeface="+mn-ea"/>
              </a:rPr>
              <a:t>Leader</a:t>
            </a:r>
            <a:r>
              <a:rPr kumimoji="1" lang="zh-CN" altLang="en-US" sz="1600" dirty="0" smtClean="0">
                <a:latin typeface="+mn-ea"/>
              </a:rPr>
              <a:t>必须要得到</a:t>
            </a:r>
            <a:r>
              <a:rPr kumimoji="1" lang="en-US" altLang="zh-CN" sz="1600" dirty="0" smtClean="0">
                <a:latin typeface="+mn-ea"/>
              </a:rPr>
              <a:t>(n/2 + 1</a:t>
            </a:r>
            <a:r>
              <a:rPr kumimoji="1" lang="zh-CN" altLang="en-US" sz="1600" dirty="0" smtClean="0">
                <a:latin typeface="+mn-ea"/>
              </a:rPr>
              <a:t>)个节点的投票，说明新</a:t>
            </a:r>
            <a:r>
              <a:rPr kumimoji="1" lang="en-US" altLang="zh-CN" sz="1600" dirty="0" smtClean="0">
                <a:latin typeface="+mn-ea"/>
              </a:rPr>
              <a:t>Leader</a:t>
            </a:r>
            <a:r>
              <a:rPr kumimoji="1" lang="zh-CN" altLang="en-US" sz="1600" dirty="0" smtClean="0">
                <a:latin typeface="+mn-ea"/>
              </a:rPr>
              <a:t>的数据至少跟这些节点的一样新</a:t>
            </a:r>
          </a:p>
          <a:p>
            <a:pPr marL="800100" lvl="1" indent="-342900">
              <a:buFont typeface="+mj-lt"/>
              <a:buAutoNum type="alphaLcParenR"/>
            </a:pPr>
            <a:r>
              <a:rPr kumimoji="1" lang="zh-CN" altLang="en-US" sz="1600" dirty="0" smtClean="0">
                <a:latin typeface="+mn-ea"/>
              </a:rPr>
              <a:t>(</a:t>
            </a:r>
            <a:r>
              <a:rPr kumimoji="1" lang="en-US" altLang="zh-CN" sz="1600" dirty="0" smtClean="0">
                <a:latin typeface="+mn-ea"/>
              </a:rPr>
              <a:t>a)</a:t>
            </a:r>
            <a:r>
              <a:rPr kumimoji="1" lang="zh-CN" altLang="en-US" sz="1600" dirty="0" smtClean="0">
                <a:latin typeface="+mn-ea"/>
              </a:rPr>
              <a:t>和</a:t>
            </a:r>
            <a:r>
              <a:rPr kumimoji="1" lang="en-US" altLang="zh-CN" sz="1600" dirty="0" smtClean="0">
                <a:latin typeface="+mn-ea"/>
              </a:rPr>
              <a:t>(b)</a:t>
            </a:r>
            <a:r>
              <a:rPr kumimoji="1" lang="zh-CN" altLang="en-US" sz="1600" dirty="0" smtClean="0">
                <a:latin typeface="+mn-ea"/>
              </a:rPr>
              <a:t>至少存在一个节点的重合，</a:t>
            </a:r>
            <a:r>
              <a:rPr kumimoji="1" lang="zh-CN" altLang="x-none" sz="1600" dirty="0" smtClean="0">
                <a:latin typeface="+mn-ea"/>
              </a:rPr>
              <a:t>这个</a:t>
            </a:r>
            <a:r>
              <a:rPr kumimoji="1" lang="zh-CN" altLang="en-US" sz="1600" dirty="0" smtClean="0">
                <a:latin typeface="+mn-ea"/>
              </a:rPr>
              <a:t>节点包含</a:t>
            </a:r>
            <a:r>
              <a:rPr kumimoji="1" lang="en-US" altLang="zh-CN" sz="1600" dirty="0">
                <a:latin typeface="+mn-ea"/>
              </a:rPr>
              <a:t>e</a:t>
            </a:r>
            <a:r>
              <a:rPr kumimoji="1" lang="zh-CN" altLang="en-US" sz="1600" dirty="0" smtClean="0">
                <a:latin typeface="+mn-ea"/>
              </a:rPr>
              <a:t>，新</a:t>
            </a:r>
            <a:r>
              <a:rPr kumimoji="1" lang="en-US" altLang="zh-CN" sz="1600" dirty="0" smtClean="0">
                <a:latin typeface="+mn-ea"/>
              </a:rPr>
              <a:t>Leader</a:t>
            </a:r>
            <a:r>
              <a:rPr kumimoji="1" lang="zh-CN" altLang="en-US" sz="1600" dirty="0" smtClean="0">
                <a:latin typeface="+mn-ea"/>
              </a:rPr>
              <a:t>的数据至少跟这个节点一样新，所以新</a:t>
            </a:r>
            <a:r>
              <a:rPr kumimoji="1" lang="en-US" altLang="zh-CN" sz="1600" dirty="0" smtClean="0">
                <a:latin typeface="+mn-ea"/>
              </a:rPr>
              <a:t>Leader</a:t>
            </a:r>
            <a:r>
              <a:rPr kumimoji="1" lang="zh-CN" altLang="en-US" sz="1600" dirty="0" smtClean="0">
                <a:latin typeface="+mn-ea"/>
              </a:rPr>
              <a:t>也一定包含</a:t>
            </a:r>
            <a:r>
              <a:rPr kumimoji="1" lang="en-US" altLang="zh-CN" sz="1600" dirty="0">
                <a:latin typeface="+mn-ea"/>
              </a:rPr>
              <a:t>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89831" y="5243243"/>
            <a:ext cx="860658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000000"/>
                </a:solidFill>
              </a:rPr>
              <a:t>时间不等式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: </a:t>
            </a:r>
            <a:r>
              <a:rPr kumimoji="1" lang="en-US" altLang="zh-CN" dirty="0" smtClean="0"/>
              <a:t>MTF &gt;&gt;  election time</a:t>
            </a:r>
            <a:r>
              <a:rPr kumimoji="1" lang="en-US" altLang="zh-CN" dirty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&gt;&gt;</a:t>
            </a:r>
            <a:r>
              <a:rPr kumimoji="1" lang="zh-CN" altLang="en-US" dirty="0" smtClean="0"/>
              <a:t> 网络通信时间</a:t>
            </a:r>
            <a:r>
              <a:rPr kumimoji="1" lang="en-US" altLang="zh-CN" dirty="0" smtClean="0"/>
              <a:t>, Election time = random(T, 2T)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Raft</a:t>
            </a:r>
            <a:r>
              <a:rPr kumimoji="1" lang="zh-CN" altLang="en-US" dirty="0" smtClean="0"/>
              <a:t>使用随机化方法来设定每个节点选举超时时间，这意味着在大部分情况下会有一个节点率先醒过来赢得选举，很少会发生选票分裂的情况，即时发生了，也会很快解决</a:t>
            </a:r>
            <a:r>
              <a:rPr kumimoji="1" lang="en-US" altLang="zh-CN" dirty="0" smtClean="0"/>
              <a:t>（</a:t>
            </a:r>
            <a:r>
              <a:rPr kumimoji="1" lang="zh-CN" altLang="en-US" dirty="0" smtClean="0"/>
              <a:t>毫秒级）。</a:t>
            </a:r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6570" y="4766967"/>
            <a:ext cx="1204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 smtClean="0">
                <a:latin typeface="微软雅黑"/>
                <a:ea typeface="微软雅黑"/>
                <a:cs typeface="微软雅黑"/>
              </a:rPr>
              <a:t>Liveness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2238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815" y="-233949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日志复制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950" y="544766"/>
            <a:ext cx="8315158" cy="274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整理请求的流程：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Client</a:t>
            </a:r>
            <a:r>
              <a:rPr kumimoji="1" lang="zh-CN" altLang="en-US" dirty="0" smtClean="0"/>
              <a:t>向</a:t>
            </a:r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发送</a:t>
            </a:r>
            <a:r>
              <a:rPr kumimoji="1" lang="en-US" altLang="zh-CN" dirty="0" smtClean="0"/>
              <a:t>command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追加到自己的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中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AppendEntries</a:t>
            </a:r>
            <a:r>
              <a:rPr kumimoji="1" lang="en-US" altLang="zh-CN" dirty="0" smtClean="0"/>
              <a:t> RPC</a:t>
            </a:r>
            <a:r>
              <a:rPr kumimoji="1" lang="zh-CN" altLang="en-US" dirty="0" smtClean="0"/>
              <a:t>发送给所有的</a:t>
            </a:r>
            <a:r>
              <a:rPr kumimoji="1" lang="en-US" altLang="zh-CN" dirty="0" smtClean="0"/>
              <a:t>follower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一旦超过半数的节点确认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已经持久到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中，</a:t>
            </a:r>
            <a:r>
              <a:rPr kumimoji="1" lang="en-US" altLang="zh-CN" dirty="0" smtClean="0"/>
              <a:t>entry</a:t>
            </a:r>
            <a:r>
              <a:rPr kumimoji="1" lang="zh-CN" altLang="en-US" dirty="0" smtClean="0"/>
              <a:t>就是可</a:t>
            </a:r>
            <a:r>
              <a:rPr kumimoji="1" lang="en-US" altLang="zh-CN" dirty="0" err="1" smtClean="0"/>
              <a:t>commited</a:t>
            </a:r>
            <a:endParaRPr kumimoji="1" lang="en-US" altLang="zh-CN" dirty="0" smtClean="0"/>
          </a:p>
          <a:p>
            <a:r>
              <a:rPr kumimoji="1" lang="en-US" altLang="zh-CN" dirty="0" smtClean="0"/>
              <a:t>	- leader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apply command to state machine</a:t>
            </a:r>
            <a:r>
              <a:rPr kumimoji="1" lang="zh-CN" altLang="en-US" dirty="0" smtClean="0"/>
              <a:t>，返回结果给</a:t>
            </a:r>
            <a:r>
              <a:rPr kumimoji="1" lang="en-US" altLang="zh-CN" dirty="0" smtClean="0"/>
              <a:t>client</a:t>
            </a:r>
            <a:endParaRPr kumimoji="1" lang="zh-CN" altLang="en-US" dirty="0" smtClean="0"/>
          </a:p>
          <a:p>
            <a:r>
              <a:rPr kumimoji="1" lang="zh-CN" altLang="en-US" dirty="0"/>
              <a:t>	</a:t>
            </a:r>
            <a:r>
              <a:rPr kumimoji="1" lang="en-US" altLang="zh-CN" dirty="0" smtClean="0"/>
              <a:t>- leader</a:t>
            </a:r>
            <a:r>
              <a:rPr kumimoji="1" lang="zh-CN" altLang="en-US" dirty="0" smtClean="0"/>
              <a:t>在后续的</a:t>
            </a:r>
            <a:r>
              <a:rPr kumimoji="1" lang="en-US" altLang="zh-CN" dirty="0" err="1" smtClean="0"/>
              <a:t>AppendEntries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包括心跳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中包含</a:t>
            </a:r>
            <a:r>
              <a:rPr kumimoji="1" lang="en-US" altLang="zh-CN" dirty="0" err="1" smtClean="0"/>
              <a:t>commitedIndex</a:t>
            </a:r>
            <a:r>
              <a:rPr kumimoji="1" lang="zh-CN" altLang="en-US" dirty="0" smtClean="0"/>
              <a:t>，告知</a:t>
            </a:r>
            <a:r>
              <a:rPr kumimoji="1" lang="en-US" altLang="zh-CN" dirty="0" smtClean="0"/>
              <a:t>follower</a:t>
            </a:r>
            <a:r>
              <a:rPr kumimoji="1" lang="zh-CN" altLang="en-US" dirty="0" smtClean="0"/>
              <a:t>当前可提交的最大</a:t>
            </a:r>
            <a:r>
              <a:rPr kumimoji="1" lang="en-US" altLang="zh-CN" dirty="0" smtClean="0"/>
              <a:t>entry</a:t>
            </a:r>
            <a:endParaRPr kumimoji="1" lang="zh-CN" altLang="en-US" dirty="0" smtClean="0"/>
          </a:p>
          <a:p>
            <a:r>
              <a:rPr kumimoji="1" lang="zh-CN" altLang="en-US" dirty="0"/>
              <a:t>	</a:t>
            </a:r>
            <a:r>
              <a:rPr kumimoji="1" lang="en-US" altLang="zh-CN" dirty="0" smtClean="0"/>
              <a:t>- follower</a:t>
            </a: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Log[</a:t>
            </a:r>
            <a:r>
              <a:rPr kumimoji="1" lang="en-US" altLang="zh-CN" dirty="0" err="1" smtClean="0"/>
              <a:t>lastApplied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commitedIndex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应用到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中</a:t>
            </a:r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378056" y="4300420"/>
            <a:ext cx="485952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可能的情况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:</a:t>
            </a:r>
          </a:p>
          <a:p>
            <a:endParaRPr kumimoji="1" lang="zh-CN" altLang="en-US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节点日志缺失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包含</a:t>
            </a:r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没有的日志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日志冲突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12" name="图片 11" descr="节点日志分布情况小图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0" y="3669364"/>
            <a:ext cx="3939308" cy="30908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78056" y="3787773"/>
            <a:ext cx="462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一致性算法</a:t>
            </a:r>
            <a:r>
              <a:rPr kumimoji="1" lang="zh-CN" altLang="en-US" dirty="0" smtClean="0"/>
              <a:t>：确保所有节点的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完全相同</a:t>
            </a:r>
            <a:r>
              <a:rPr kumimoji="1" lang="en-US" altLang="zh-CN" dirty="0" smtClean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24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815" y="-197185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RAFT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特性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399" y="1003780"/>
            <a:ext cx="448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Raft</a:t>
            </a:r>
            <a:r>
              <a:rPr kumimoji="1" lang="zh-CN" altLang="en-US" dirty="0" smtClean="0"/>
              <a:t>不允许出现日志空洞，日志是连续的。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33220" y="1575763"/>
            <a:ext cx="2095673" cy="3693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Leader Append-Only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350001" y="1558415"/>
            <a:ext cx="567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绝对不会删除或者覆盖自己的日志，只会增加。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50001" y="1966817"/>
            <a:ext cx="677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Leader</a:t>
            </a:r>
            <a:r>
              <a:rPr kumimoji="1" lang="zh-CN" altLang="en-US" dirty="0" smtClean="0"/>
              <a:t>在同一个任期里只会在一个位置创建一条日志，这条日志的位置也绝不会改变。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因此，</a:t>
            </a:r>
            <a:r>
              <a:rPr kumimoji="1" lang="en-US" altLang="zh-CN" dirty="0" smtClean="0"/>
              <a:t>IF log1[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].term == log2[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].term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THEN log1[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 == log2[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371856" y="2999870"/>
            <a:ext cx="677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+mn-ea"/>
              </a:rPr>
              <a:t>AppendEntries</a:t>
            </a:r>
            <a:r>
              <a:rPr kumimoji="1" lang="en-US" altLang="en-US" dirty="0" err="1" smtClean="0">
                <a:latin typeface="+mn-ea"/>
              </a:rPr>
              <a:t>中包含preLogIndex和preLogTerm，只有follower</a:t>
            </a:r>
            <a:r>
              <a:rPr kumimoji="1" lang="en-US" altLang="en-US" dirty="0" smtClean="0">
                <a:latin typeface="+mn-ea"/>
              </a:rPr>
              <a:t> log[</a:t>
            </a:r>
            <a:r>
              <a:rPr kumimoji="1" lang="en-US" altLang="en-US" dirty="0" err="1" smtClean="0">
                <a:latin typeface="+mn-ea"/>
              </a:rPr>
              <a:t>preLogIndex</a:t>
            </a:r>
            <a:r>
              <a:rPr kumimoji="1" lang="en-US" altLang="en-US" dirty="0" smtClean="0">
                <a:latin typeface="+mn-ea"/>
              </a:rPr>
              <a:t>].term == </a:t>
            </a:r>
            <a:r>
              <a:rPr kumimoji="1" lang="en-US" altLang="en-US" dirty="0" err="1" smtClean="0">
                <a:latin typeface="+mn-ea"/>
              </a:rPr>
              <a:t>preLogTerm</a:t>
            </a:r>
            <a:r>
              <a:rPr kumimoji="1" lang="en-US" altLang="en-US" dirty="0" smtClean="0">
                <a:latin typeface="+mn-ea"/>
              </a:rPr>
              <a:t>(</a:t>
            </a:r>
            <a:r>
              <a:rPr kumimoji="1" lang="en-US" altLang="en-US" dirty="0" err="1" smtClean="0">
                <a:latin typeface="+mn-ea"/>
              </a:rPr>
              <a:t>follower的log中包含Leader</a:t>
            </a:r>
            <a:r>
              <a:rPr kumimoji="1" lang="en-US" altLang="en-US" dirty="0" smtClean="0">
                <a:latin typeface="+mn-ea"/>
              </a:rPr>
              <a:t> </a:t>
            </a:r>
            <a:r>
              <a:rPr kumimoji="1" lang="en-US" altLang="en-US" dirty="0" err="1" smtClean="0">
                <a:latin typeface="+mn-ea"/>
              </a:rPr>
              <a:t>preLogIndex处的entry</a:t>
            </a:r>
            <a:r>
              <a:rPr kumimoji="1" lang="en-US" altLang="en-US" dirty="0" smtClean="0">
                <a:latin typeface="+mn-ea"/>
              </a:rPr>
              <a:t>)，</a:t>
            </a:r>
            <a:r>
              <a:rPr kumimoji="1" lang="en-US" altLang="en-US" dirty="0" err="1" smtClean="0">
                <a:latin typeface="+mn-ea"/>
              </a:rPr>
              <a:t>才接受这次请求，否则拒绝AppendEntries</a:t>
            </a:r>
            <a:r>
              <a:rPr kumimoji="1" lang="zh-CN" altLang="en-US" dirty="0" smtClean="0">
                <a:latin typeface="+mn-ea"/>
              </a:rPr>
              <a:t>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71856" y="4093093"/>
            <a:ext cx="6459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+mn-ea"/>
              </a:rPr>
              <a:t>如果</a:t>
            </a:r>
            <a:r>
              <a:rPr kumimoji="1" lang="en-US" altLang="zh-CN" dirty="0" smtClean="0">
                <a:latin typeface="+mn-ea"/>
              </a:rPr>
              <a:t>log1[</a:t>
            </a:r>
            <a:r>
              <a:rPr kumimoji="1" lang="en-US" altLang="zh-CN" dirty="0" err="1" smtClean="0">
                <a:latin typeface="+mn-ea"/>
              </a:rPr>
              <a:t>i</a:t>
            </a:r>
            <a:r>
              <a:rPr kumimoji="1" lang="en-US" altLang="zh-CN" dirty="0" smtClean="0">
                <a:latin typeface="+mn-ea"/>
              </a:rPr>
              <a:t>].term==log2[</a:t>
            </a:r>
            <a:r>
              <a:rPr kumimoji="1" lang="en-US" altLang="zh-CN" dirty="0" err="1" smtClean="0">
                <a:latin typeface="+mn-ea"/>
              </a:rPr>
              <a:t>i</a:t>
            </a:r>
            <a:r>
              <a:rPr kumimoji="1" lang="en-US" altLang="zh-CN" dirty="0" smtClean="0">
                <a:latin typeface="+mn-ea"/>
              </a:rPr>
              <a:t>].term,</a:t>
            </a:r>
            <a:r>
              <a:rPr kumimoji="1" lang="zh-CN" altLang="en-US" dirty="0" smtClean="0">
                <a:latin typeface="+mn-ea"/>
              </a:rPr>
              <a:t>那么</a:t>
            </a:r>
            <a:r>
              <a:rPr kumimoji="1" lang="en-US" altLang="zh-CN" dirty="0" smtClean="0">
                <a:latin typeface="+mn-ea"/>
              </a:rPr>
              <a:t>log1[1,i] == log2[1,i]</a:t>
            </a:r>
            <a:r>
              <a:rPr kumimoji="1" lang="en-US" altLang="en-US" dirty="0" smtClean="0">
                <a:latin typeface="+mn-ea"/>
              </a:rPr>
              <a:t>，</a:t>
            </a:r>
            <a:r>
              <a:rPr kumimoji="1" lang="en-US" altLang="en-US" dirty="0" err="1" smtClean="0">
                <a:latin typeface="+mn-ea"/>
              </a:rPr>
              <a:t>也就是：如果不同的日志中相同index处的term相同，那么它们之前的所有entry也全部相同</a:t>
            </a:r>
            <a:r>
              <a:rPr kumimoji="1" lang="en-US" altLang="en-US" dirty="0" smtClean="0">
                <a:latin typeface="+mn-ea"/>
              </a:rPr>
              <a:t>。</a:t>
            </a:r>
            <a:endParaRPr kumimoji="1" lang="en-US" altLang="zh-CN" dirty="0" smtClean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4116" y="4231531"/>
            <a:ext cx="1434777" cy="3693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smtClean="0"/>
              <a:t>Log Matching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371856" y="5690594"/>
            <a:ext cx="6365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2000" dirty="0" err="1" smtClean="0"/>
              <a:t>nextIndex</a:t>
            </a:r>
            <a:r>
              <a:rPr kumimoji="1" lang="en-US" altLang="zh-CN" sz="2000" dirty="0" smtClean="0"/>
              <a:t>[]</a:t>
            </a:r>
            <a:r>
              <a:rPr kumimoji="1" lang="zh-CN" altLang="en-US" sz="2000" dirty="0" smtClean="0"/>
              <a:t>，每个节点下一个需要发送的</a:t>
            </a:r>
            <a:r>
              <a:rPr kumimoji="1" lang="en-US" altLang="zh-CN" sz="2000" dirty="0" smtClean="0"/>
              <a:t>entry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index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000" dirty="0" err="1" smtClean="0"/>
              <a:t>matchIndex</a:t>
            </a:r>
            <a:r>
              <a:rPr kumimoji="1" lang="en-US" altLang="zh-CN" sz="2000" dirty="0" smtClean="0"/>
              <a:t>[]</a:t>
            </a:r>
            <a:r>
              <a:rPr kumimoji="1" lang="zh-CN" altLang="en-US" sz="2000" dirty="0" smtClean="0"/>
              <a:t>，每个节点已复制的</a:t>
            </a:r>
            <a:r>
              <a:rPr kumimoji="1" lang="en-US" altLang="zh-CN" sz="2000" dirty="0" smtClean="0"/>
              <a:t>entry</a:t>
            </a:r>
            <a:r>
              <a:rPr kumimoji="1" lang="zh-CN" altLang="en-US" sz="2000" dirty="0" smtClean="0"/>
              <a:t>的最大</a:t>
            </a:r>
            <a:r>
              <a:rPr kumimoji="1" lang="en-US" altLang="zh-CN" sz="2000" dirty="0" smtClean="0"/>
              <a:t>index</a:t>
            </a:r>
            <a:endParaRPr kumimoji="1"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2399" y="5216478"/>
            <a:ext cx="2293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Leader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额外的状态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2999870"/>
            <a:ext cx="2390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AppendEntries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限制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:</a:t>
            </a: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    一致性检查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4921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0466" y="-25400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RAFT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日志复制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节点日志分布情况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8" y="923951"/>
            <a:ext cx="5400842" cy="32301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0466" y="4303455"/>
            <a:ext cx="8794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f6:</a:t>
            </a:r>
            <a:r>
              <a:rPr kumimoji="1" lang="zh-CN" altLang="en-US" sz="2000" dirty="0" smtClean="0"/>
              <a:t> 在</a:t>
            </a:r>
            <a:r>
              <a:rPr kumimoji="1" lang="en-US" altLang="zh-CN" sz="2000" dirty="0" smtClean="0"/>
              <a:t>term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当选为</a:t>
            </a:r>
            <a:r>
              <a:rPr kumimoji="1" lang="en-US" altLang="zh-CN" sz="2000" dirty="0" smtClean="0"/>
              <a:t>leader</a:t>
            </a:r>
            <a:r>
              <a:rPr kumimoji="1" lang="zh-CN" altLang="en-US" sz="2000" dirty="0" smtClean="0"/>
              <a:t>，</a:t>
            </a:r>
            <a:r>
              <a:rPr kumimoji="1" lang="en-US" altLang="zh-CN" sz="2000" dirty="0" smtClean="0"/>
              <a:t>3</a:t>
            </a:r>
            <a:r>
              <a:rPr kumimoji="1" lang="zh-CN" altLang="en-US" sz="2000" dirty="0" smtClean="0"/>
              <a:t>条</a:t>
            </a:r>
            <a:r>
              <a:rPr kumimoji="1" lang="en-US" altLang="zh-CN" sz="2000" dirty="0" smtClean="0"/>
              <a:t>command</a:t>
            </a:r>
            <a:r>
              <a:rPr kumimoji="1" lang="zh-CN" altLang="en-US" sz="2000" dirty="0" smtClean="0"/>
              <a:t>未复制就崩溃；很快重启，在</a:t>
            </a:r>
            <a:r>
              <a:rPr kumimoji="1" lang="en-US" altLang="zh-CN" sz="2000" dirty="0" smtClean="0"/>
              <a:t>term 3</a:t>
            </a:r>
            <a:r>
              <a:rPr kumimoji="1" lang="zh-CN" altLang="en-US" sz="2000" dirty="0" smtClean="0"/>
              <a:t>再次选为  </a:t>
            </a:r>
            <a:r>
              <a:rPr kumimoji="1" lang="en-US" altLang="zh-CN" sz="2000" dirty="0" smtClean="0"/>
              <a:t>leader</a:t>
            </a:r>
            <a:r>
              <a:rPr kumimoji="1" lang="zh-CN" altLang="en-US" sz="2000" dirty="0" smtClean="0"/>
              <a:t>，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条</a:t>
            </a:r>
            <a:r>
              <a:rPr kumimoji="1" lang="en-US" altLang="zh-CN" sz="2000" dirty="0" smtClean="0"/>
              <a:t>command</a:t>
            </a:r>
            <a:r>
              <a:rPr kumimoji="1" lang="zh-CN" altLang="en-US" sz="2000" dirty="0" smtClean="0"/>
              <a:t>未复制再次崩溃。</a:t>
            </a:r>
          </a:p>
          <a:p>
            <a:r>
              <a:rPr kumimoji="1" lang="en-US" altLang="zh-CN" sz="2000" dirty="0" smtClean="0"/>
              <a:t>f5:</a:t>
            </a:r>
            <a:r>
              <a:rPr kumimoji="1" lang="zh-CN" altLang="en-US" sz="2000" dirty="0" smtClean="0"/>
              <a:t> 在</a:t>
            </a:r>
            <a:r>
              <a:rPr kumimoji="1" lang="en-US" altLang="zh-CN" sz="2000" dirty="0" smtClean="0"/>
              <a:t>term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当选为</a:t>
            </a:r>
            <a:r>
              <a:rPr kumimoji="1" lang="en-US" altLang="zh-CN" sz="2000" dirty="0" smtClean="0"/>
              <a:t>leader</a:t>
            </a:r>
            <a:r>
              <a:rPr kumimoji="1" lang="zh-CN" altLang="en-US" sz="2000" dirty="0" smtClean="0"/>
              <a:t>，接受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条</a:t>
            </a:r>
            <a:r>
              <a:rPr kumimoji="1" lang="en-US" altLang="zh-CN" sz="2000" dirty="0" smtClean="0"/>
              <a:t>command</a:t>
            </a:r>
            <a:r>
              <a:rPr kumimoji="1" lang="zh-CN" altLang="en-US" sz="2000" dirty="0" smtClean="0"/>
              <a:t>，只复制了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条就崩溃</a:t>
            </a:r>
            <a:r>
              <a:rPr kumimoji="1" lang="zh-CN" altLang="zh-CN" sz="2000" dirty="0" smtClean="0"/>
              <a:t>。</a:t>
            </a:r>
            <a:endParaRPr kumimoji="1" lang="zh-CN" altLang="en-US" sz="2000" dirty="0" smtClean="0"/>
          </a:p>
          <a:p>
            <a:r>
              <a:rPr kumimoji="1" lang="en-US" altLang="zh-CN" sz="2000" dirty="0" smtClean="0"/>
              <a:t>f2:</a:t>
            </a:r>
            <a:r>
              <a:rPr kumimoji="1" lang="zh-CN" altLang="en-US" sz="2000" dirty="0" smtClean="0"/>
              <a:t> 在</a:t>
            </a:r>
            <a:r>
              <a:rPr kumimoji="1" lang="en-US" altLang="zh-CN" sz="2000" dirty="0" smtClean="0"/>
              <a:t>term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只接受了一条日志就崩溃</a:t>
            </a:r>
            <a:r>
              <a:rPr kumimoji="1" lang="zh-CN" altLang="zh-CN" sz="2000" dirty="0" smtClean="0"/>
              <a:t>。</a:t>
            </a:r>
            <a:endParaRPr kumimoji="1" lang="zh-CN" altLang="en-US" sz="2000" dirty="0" smtClean="0"/>
          </a:p>
          <a:p>
            <a:r>
              <a:rPr kumimoji="1" lang="en-US" altLang="zh-CN" sz="2000" dirty="0" smtClean="0"/>
              <a:t>f3:</a:t>
            </a:r>
            <a:r>
              <a:rPr kumimoji="1" lang="zh-CN" altLang="en-US" sz="2000" dirty="0" smtClean="0"/>
              <a:t> 在</a:t>
            </a:r>
            <a:r>
              <a:rPr kumimoji="1" lang="en-US" altLang="zh-CN" sz="2000" dirty="0" smtClean="0"/>
              <a:t>term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6</a:t>
            </a:r>
            <a:r>
              <a:rPr kumimoji="1" lang="zh-CN" altLang="en-US" sz="2000" dirty="0" smtClean="0"/>
              <a:t>当选为</a:t>
            </a:r>
            <a:r>
              <a:rPr kumimoji="1" lang="en-US" altLang="zh-CN" sz="2000" dirty="0" smtClean="0"/>
              <a:t>leader</a:t>
            </a:r>
            <a:r>
              <a:rPr kumimoji="1" lang="zh-CN" altLang="en-US" sz="2000" dirty="0" smtClean="0"/>
              <a:t>，接受了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条</a:t>
            </a:r>
            <a:r>
              <a:rPr kumimoji="1" lang="en-US" altLang="zh-CN" sz="2000" dirty="0" smtClean="0"/>
              <a:t>command</a:t>
            </a:r>
            <a:r>
              <a:rPr kumimoji="1" lang="zh-CN" altLang="en-US" sz="2000" dirty="0" smtClean="0"/>
              <a:t>，只复制了</a:t>
            </a:r>
            <a:r>
              <a:rPr kumimoji="1" lang="en-US" altLang="zh-CN" sz="2000" dirty="0" smtClean="0"/>
              <a:t>3</a:t>
            </a:r>
            <a:r>
              <a:rPr kumimoji="1" lang="zh-CN" altLang="en-US" sz="2000" dirty="0" smtClean="0"/>
              <a:t>条就崩溃。</a:t>
            </a:r>
          </a:p>
          <a:p>
            <a:r>
              <a:rPr kumimoji="1" lang="en-US" altLang="zh-CN" sz="2000" dirty="0" smtClean="0"/>
              <a:t>f1:</a:t>
            </a:r>
            <a:r>
              <a:rPr kumimoji="1" lang="zh-CN" altLang="en-US" sz="2000" dirty="0" smtClean="0"/>
              <a:t> 网络速度慢，只处理了</a:t>
            </a:r>
            <a:r>
              <a:rPr kumimoji="1" lang="en-US" altLang="zh-CN" sz="2000" dirty="0" smtClean="0"/>
              <a:t>term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6</a:t>
            </a:r>
            <a:r>
              <a:rPr kumimoji="1" lang="zh-CN" altLang="en-US" sz="2000" dirty="0" smtClean="0"/>
              <a:t>的两条日志</a:t>
            </a:r>
          </a:p>
          <a:p>
            <a:r>
              <a:rPr kumimoji="1" lang="en-US" altLang="zh-CN" sz="2000" dirty="0" smtClean="0"/>
              <a:t>f4:</a:t>
            </a:r>
            <a:r>
              <a:rPr kumimoji="1" lang="zh-CN" altLang="en-US" sz="2000" dirty="0" smtClean="0"/>
              <a:t> 在</a:t>
            </a:r>
            <a:r>
              <a:rPr kumimoji="1" lang="en-US" altLang="zh-CN" sz="2000" dirty="0" smtClean="0"/>
              <a:t>term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7</a:t>
            </a:r>
            <a:r>
              <a:rPr kumimoji="1" lang="zh-CN" altLang="en-US" sz="2000" dirty="0" smtClean="0"/>
              <a:t>当选为</a:t>
            </a:r>
            <a:r>
              <a:rPr kumimoji="1" lang="en-US" altLang="zh-CN" sz="2000" dirty="0" smtClean="0"/>
              <a:t>leader</a:t>
            </a:r>
            <a:r>
              <a:rPr kumimoji="1" lang="zh-CN" altLang="en-US" sz="2000" dirty="0" smtClean="0"/>
              <a:t>，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条</a:t>
            </a:r>
            <a:r>
              <a:rPr kumimoji="1" lang="en-US" altLang="zh-CN" sz="2000" dirty="0" smtClean="0"/>
              <a:t>command</a:t>
            </a:r>
            <a:r>
              <a:rPr kumimoji="1" lang="zh-CN" altLang="en-US" sz="2000" dirty="0" smtClean="0"/>
              <a:t>未复制就崩溃。</a:t>
            </a:r>
          </a:p>
          <a:p>
            <a:endParaRPr kumimoji="1"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4277901" y="910170"/>
            <a:ext cx="4518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r>
              <a:rPr kumimoji="1" lang="en-US" altLang="zh-CN" dirty="0" smtClean="0"/>
              <a:t>Leader: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term 8</a:t>
            </a:r>
            <a:r>
              <a:rPr kumimoji="1" lang="zh-CN" altLang="en-US" dirty="0" smtClean="0"/>
              <a:t>赢得了</a:t>
            </a:r>
            <a:r>
              <a:rPr kumimoji="1" lang="en-US" altLang="zh-CN" dirty="0" smtClean="0"/>
              <a:t>f1,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f2,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f5,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f6</a:t>
            </a:r>
            <a:r>
              <a:rPr kumimoji="1" lang="zh-CN" altLang="en-US" dirty="0" smtClean="0"/>
              <a:t>的选票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37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29086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一致性检查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7293" y="2927754"/>
            <a:ext cx="8086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en-US" altLang="zh-CN" dirty="0" smtClean="0"/>
              <a:t>Leader: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preLogIndex</a:t>
            </a:r>
            <a:r>
              <a:rPr kumimoji="1" lang="en-US" altLang="zh-CN" dirty="0" smtClean="0"/>
              <a:t>=nextIndex-1;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entries=log[</a:t>
            </a:r>
            <a:r>
              <a:rPr kumimoji="1" lang="en-US" altLang="zh-CN" dirty="0" err="1" smtClean="0"/>
              <a:t>nextIndex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commitedIndex</a:t>
            </a:r>
            <a:r>
              <a:rPr kumimoji="1" lang="en-US" altLang="zh-CN" dirty="0" smtClean="0"/>
              <a:t>]</a:t>
            </a:r>
          </a:p>
          <a:p>
            <a:pPr marL="342900" indent="-342900">
              <a:buFont typeface="+mj-lt"/>
              <a:buAutoNum type="alphaLcPeriod"/>
            </a:pPr>
            <a:r>
              <a:rPr kumimoji="1" lang="en-US" altLang="zh-CN" dirty="0" smtClean="0"/>
              <a:t>Follower:</a:t>
            </a:r>
            <a:r>
              <a:rPr kumimoji="1" lang="zh-CN" altLang="en-US" dirty="0" smtClean="0"/>
              <a:t> 判断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preLogIndex</a:t>
            </a:r>
            <a:r>
              <a:rPr kumimoji="1" lang="zh-CN" altLang="en-US" dirty="0" smtClean="0"/>
              <a:t>处的日志是否相同，相同追加，否则拒绝。</a:t>
            </a:r>
          </a:p>
          <a:p>
            <a:pPr marL="342900" indent="-342900">
              <a:buFont typeface="+mj-lt"/>
              <a:buAutoNum type="alphaLcPeriod"/>
            </a:pPr>
            <a:r>
              <a:rPr kumimoji="1" lang="en-US" altLang="zh-CN" dirty="0" smtClean="0"/>
              <a:t>Leader:</a:t>
            </a:r>
            <a:r>
              <a:rPr kumimoji="1" lang="zh-CN" altLang="en-US" dirty="0" smtClean="0"/>
              <a:t> 如果</a:t>
            </a:r>
            <a:r>
              <a:rPr kumimoji="1" lang="en-US" altLang="zh-CN" dirty="0" smtClean="0"/>
              <a:t>Follower</a:t>
            </a:r>
            <a:r>
              <a:rPr kumimoji="1" lang="zh-CN" altLang="en-US" dirty="0" smtClean="0"/>
              <a:t>拒绝，</a:t>
            </a:r>
            <a:r>
              <a:rPr kumimoji="1" lang="en-US" altLang="zh-CN" dirty="0" err="1" smtClean="0"/>
              <a:t>nextIndex</a:t>
            </a:r>
            <a:r>
              <a:rPr kumimoji="1" lang="zh-CN" altLang="en-US" dirty="0" smtClean="0"/>
              <a:t>减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，重复</a:t>
            </a:r>
            <a:r>
              <a:rPr kumimoji="1" lang="zh-CN" altLang="zh-CN" dirty="0" smtClean="0"/>
              <a:t>(</a:t>
            </a:r>
            <a:r>
              <a:rPr kumimoji="1" lang="en-US" altLang="zh-CN" dirty="0" smtClean="0"/>
              <a:t>a),(b)</a:t>
            </a:r>
            <a:r>
              <a:rPr kumimoji="1" lang="zh-CN" altLang="en-US" dirty="0" smtClean="0"/>
              <a:t>，直至成功</a:t>
            </a:r>
            <a:r>
              <a:rPr kumimoji="1" lang="zh-CN" altLang="zh-CN" dirty="0"/>
              <a:t>。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1" y="912607"/>
            <a:ext cx="187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AppendEntries</a:t>
            </a:r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RPC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0" y="2542525"/>
            <a:ext cx="143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一致性检查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图片 10" descr="AppendEntries示意图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79" y="913929"/>
            <a:ext cx="7245682" cy="1612726"/>
          </a:xfrm>
          <a:prstGeom prst="rect">
            <a:avLst/>
          </a:prstGeom>
        </p:spPr>
      </p:pic>
      <p:pic>
        <p:nvPicPr>
          <p:cNvPr id="12" name="图片 11" descr="AppendEntries追加示意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6" y="4157582"/>
            <a:ext cx="4864608" cy="95208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7293" y="5206735"/>
            <a:ext cx="84595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/>
              <a:t>Leader: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nextIndex</a:t>
            </a:r>
            <a:r>
              <a:rPr kumimoji="1" lang="en-US" altLang="zh-CN" sz="1600" dirty="0" smtClean="0"/>
              <a:t>=11;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preLogIndex</a:t>
            </a:r>
            <a:r>
              <a:rPr kumimoji="1" lang="en-US" altLang="zh-CN" sz="1600" dirty="0" smtClean="0"/>
              <a:t>=10;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preLogTerm</a:t>
            </a:r>
            <a:r>
              <a:rPr kumimoji="1" lang="en-US" altLang="zh-CN" sz="1600" dirty="0" smtClean="0"/>
              <a:t>=6;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entries=[]</a:t>
            </a:r>
          </a:p>
          <a:p>
            <a:r>
              <a:rPr kumimoji="1" lang="en-US" altLang="zh-CN" sz="1600" dirty="0" smtClean="0"/>
              <a:t>Follower:</a:t>
            </a:r>
            <a:r>
              <a:rPr kumimoji="1" lang="zh-CN" altLang="en-US" sz="1600" dirty="0" smtClean="0"/>
              <a:t> 无</a:t>
            </a:r>
            <a:r>
              <a:rPr kumimoji="1" lang="en-US" altLang="zh-CN" sz="1600" dirty="0" smtClean="0"/>
              <a:t>index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10</a:t>
            </a:r>
            <a:r>
              <a:rPr kumimoji="1" lang="zh-CN" altLang="en-US" sz="1600" dirty="0" smtClean="0"/>
              <a:t>，拒绝；</a:t>
            </a:r>
          </a:p>
          <a:p>
            <a:r>
              <a:rPr kumimoji="1" lang="en-US" altLang="zh-CN" sz="1600" dirty="0" smtClean="0"/>
              <a:t>Leader: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nextIndex</a:t>
            </a:r>
            <a:r>
              <a:rPr kumimoji="1" lang="zh-CN" altLang="zh-CN" sz="1600" dirty="0" smtClean="0"/>
              <a:t>=</a:t>
            </a:r>
            <a:r>
              <a:rPr kumimoji="1" lang="en-US" altLang="zh-CN" sz="1600" dirty="0" smtClean="0"/>
              <a:t>10;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preLogIndex</a:t>
            </a:r>
            <a:r>
              <a:rPr kumimoji="1" lang="zh-CN" altLang="zh-CN" sz="1600" dirty="0" smtClean="0"/>
              <a:t>=9</a:t>
            </a:r>
            <a:r>
              <a:rPr kumimoji="1" lang="en-US" altLang="zh-CN" sz="1600" dirty="0" smtClean="0"/>
              <a:t>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preLogTerm</a:t>
            </a:r>
            <a:r>
              <a:rPr kumimoji="1" lang="en-US" altLang="zh-CN" sz="1600" dirty="0" smtClean="0"/>
              <a:t>=6;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entries=[6]</a:t>
            </a:r>
          </a:p>
          <a:p>
            <a:r>
              <a:rPr kumimoji="1" lang="en-US" altLang="zh-CN" sz="1600" dirty="0" smtClean="0"/>
              <a:t>Follower:</a:t>
            </a:r>
            <a:r>
              <a:rPr kumimoji="1" lang="zh-CN" altLang="en-US" sz="1600" dirty="0" smtClean="0"/>
              <a:t> 无</a:t>
            </a:r>
            <a:r>
              <a:rPr kumimoji="1" lang="en-US" altLang="zh-CN" sz="1600" dirty="0" smtClean="0"/>
              <a:t>index9,</a:t>
            </a:r>
            <a:r>
              <a:rPr kumimoji="1" lang="zh-CN" altLang="en-US" sz="1600" dirty="0" smtClean="0"/>
              <a:t> 拒绝；</a:t>
            </a:r>
          </a:p>
          <a:p>
            <a:r>
              <a:rPr kumimoji="1" lang="en-US" altLang="zh-CN" sz="1600" dirty="0" smtClean="0"/>
              <a:t>Leader:</a:t>
            </a:r>
            <a:r>
              <a:rPr kumimoji="1" lang="zh-CN" altLang="en-US" sz="1600" dirty="0" smtClean="0"/>
              <a:t> 重复，直到</a:t>
            </a:r>
            <a:r>
              <a:rPr kumimoji="1" lang="en-US" altLang="zh-CN" sz="1600" dirty="0" err="1" smtClean="0"/>
              <a:t>nextIndex</a:t>
            </a:r>
            <a:r>
              <a:rPr kumimoji="1" lang="en-US" altLang="zh-CN" sz="1600" dirty="0" smtClean="0"/>
              <a:t>=6;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preLogIndex</a:t>
            </a:r>
            <a:r>
              <a:rPr kumimoji="1" lang="en-US" altLang="zh-CN" sz="1600" dirty="0" smtClean="0"/>
              <a:t>=5;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preLogTerm</a:t>
            </a:r>
            <a:r>
              <a:rPr kumimoji="1" lang="en-US" altLang="zh-CN" sz="1600" dirty="0" smtClean="0"/>
              <a:t>=4;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entries=[5,5,6,6,6]</a:t>
            </a:r>
          </a:p>
          <a:p>
            <a:r>
              <a:rPr kumimoji="1" lang="en-US" altLang="zh-CN" sz="1600" dirty="0" smtClean="0"/>
              <a:t>Follower: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index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5</a:t>
            </a:r>
            <a:r>
              <a:rPr kumimoji="1" lang="zh-CN" altLang="en-US" sz="1600" dirty="0" smtClean="0"/>
              <a:t>匹配</a:t>
            </a:r>
            <a:r>
              <a:rPr kumimoji="1" lang="en-US" altLang="zh-CN" sz="1600" dirty="0" err="1" smtClean="0"/>
              <a:t>preLogIndex</a:t>
            </a:r>
            <a:r>
              <a:rPr kumimoji="1" lang="zh-CN" altLang="en-US" sz="1600" dirty="0" smtClean="0"/>
              <a:t>，删掉</a:t>
            </a:r>
            <a:r>
              <a:rPr kumimoji="1" lang="en-US" altLang="zh-CN" sz="1600" dirty="0" smtClean="0"/>
              <a:t>log[6,7]</a:t>
            </a:r>
            <a:r>
              <a:rPr kumimoji="1" lang="zh-CN" altLang="en-US" sz="1600" dirty="0" smtClean="0"/>
              <a:t>，从</a:t>
            </a:r>
            <a:r>
              <a:rPr kumimoji="1" lang="en-US" altLang="zh-CN" sz="1600" dirty="0" smtClean="0"/>
              <a:t>index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6</a:t>
            </a:r>
            <a:r>
              <a:rPr kumimoji="1" lang="zh-CN" altLang="en-US" sz="1600" dirty="0" smtClean="0"/>
              <a:t>处追加</a:t>
            </a:r>
            <a:r>
              <a:rPr kumimoji="1" lang="en-US" altLang="zh-CN" sz="1600" dirty="0" smtClean="0"/>
              <a:t>entries</a:t>
            </a:r>
            <a:r>
              <a:rPr kumimoji="1" lang="zh-CN" altLang="en-US" sz="1600" dirty="0" smtClean="0"/>
              <a:t>；成功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-1" y="3891152"/>
            <a:ext cx="1430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举例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2743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832" y="-84470"/>
            <a:ext cx="8229600" cy="613776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日志追加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8632" y="669030"/>
            <a:ext cx="439821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根据一致性检查，重复</a:t>
            </a:r>
            <a:r>
              <a:rPr kumimoji="1" lang="en-US" altLang="zh-CN" dirty="0" err="1" smtClean="0"/>
              <a:t>AppendEntries</a:t>
            </a:r>
            <a:r>
              <a:rPr kumimoji="1" lang="zh-CN" altLang="en-US" dirty="0" smtClean="0"/>
              <a:t>，最后得到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F1: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nextIndex</a:t>
            </a:r>
            <a:r>
              <a:rPr kumimoji="1" lang="en-US" altLang="zh-CN" dirty="0" smtClean="0"/>
              <a:t>[1]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10;</a:t>
            </a:r>
          </a:p>
          <a:p>
            <a:r>
              <a:rPr kumimoji="1" lang="en-US" altLang="zh-CN" dirty="0" smtClean="0"/>
              <a:t>F2: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nextIndex</a:t>
            </a:r>
            <a:r>
              <a:rPr kumimoji="1" lang="en-US" altLang="zh-CN" dirty="0" smtClean="0"/>
              <a:t>[2]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5;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F3: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nextIndex</a:t>
            </a:r>
            <a:r>
              <a:rPr kumimoji="1" lang="zh-CN" altLang="zh-CN" dirty="0" smtClean="0"/>
              <a:t>[</a:t>
            </a:r>
            <a:r>
              <a:rPr kumimoji="1" lang="en-US" altLang="zh-CN" dirty="0" smtClean="0"/>
              <a:t>3]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11;</a:t>
            </a:r>
          </a:p>
          <a:p>
            <a:r>
              <a:rPr kumimoji="1" lang="en-US" altLang="zh-CN" dirty="0" smtClean="0"/>
              <a:t>F4: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nextIndex</a:t>
            </a:r>
            <a:r>
              <a:rPr kumimoji="1" lang="en-US" altLang="zh-CN" dirty="0" smtClean="0"/>
              <a:t>[4]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11;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F5: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nextIndex</a:t>
            </a:r>
            <a:r>
              <a:rPr kumimoji="1" lang="en-US" altLang="zh-CN" dirty="0" smtClean="0"/>
              <a:t>[5]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6;</a:t>
            </a:r>
            <a:r>
              <a:rPr kumimoji="1" lang="zh-CN" altLang="en-US" dirty="0" smtClean="0"/>
              <a:t> </a:t>
            </a:r>
          </a:p>
          <a:p>
            <a:r>
              <a:rPr kumimoji="1" lang="en-US" altLang="zh-CN" dirty="0" smtClean="0"/>
              <a:t>F6: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nextIndex</a:t>
            </a:r>
            <a:r>
              <a:rPr kumimoji="1" lang="en-US" altLang="zh-CN" dirty="0" smtClean="0"/>
              <a:t>[6]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4;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7" name="图片 6" descr="日志复制-删除不在leader中的ent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74"/>
            <a:ext cx="4463957" cy="2987768"/>
          </a:xfrm>
          <a:prstGeom prst="rect">
            <a:avLst/>
          </a:prstGeom>
        </p:spPr>
      </p:pic>
      <p:pic>
        <p:nvPicPr>
          <p:cNvPr id="8" name="图片 7" descr="日志复制-补上空缺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" y="3806170"/>
            <a:ext cx="4398798" cy="29877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1032" y="4083318"/>
            <a:ext cx="43982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AppendEntries</a:t>
            </a:r>
            <a:r>
              <a:rPr kumimoji="1" lang="zh-CN" altLang="en-US" dirty="0" smtClean="0"/>
              <a:t>结果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F1: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entries=[6]</a:t>
            </a:r>
          </a:p>
          <a:p>
            <a:r>
              <a:rPr kumimoji="1" lang="en-US" altLang="zh-CN" dirty="0" smtClean="0"/>
              <a:t>F2: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entries=[4,5,5,6,6,6]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F3: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entries=[];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log[11]</a:t>
            </a:r>
            <a:r>
              <a:rPr kumimoji="1" lang="zh-CN" altLang="en-US" dirty="0" smtClean="0"/>
              <a:t>被删除</a:t>
            </a:r>
            <a:endParaRPr kumimoji="1" lang="en-US" altLang="zh-CN" dirty="0" smtClean="0"/>
          </a:p>
          <a:p>
            <a:r>
              <a:rPr kumimoji="1" lang="en-US" altLang="zh-CN" dirty="0" smtClean="0"/>
              <a:t>F4: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entries=[];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log[11,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12]</a:t>
            </a:r>
            <a:r>
              <a:rPr kumimoji="1" lang="zh-CN" altLang="en-US" dirty="0" smtClean="0"/>
              <a:t>被删除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F5: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entries=[5,5,6,6,6];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log[6,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10]</a:t>
            </a:r>
            <a:r>
              <a:rPr kumimoji="1" lang="zh-CN" altLang="en-US" dirty="0" smtClean="0"/>
              <a:t>被覆盖</a:t>
            </a:r>
          </a:p>
          <a:p>
            <a:r>
              <a:rPr kumimoji="1" lang="en-US" altLang="zh-CN" dirty="0" smtClean="0"/>
              <a:t>F6: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entries=[4,4,5,5,6,6,6];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log[4,10]</a:t>
            </a:r>
            <a:r>
              <a:rPr kumimoji="1" lang="zh-CN" altLang="en-US" dirty="0" smtClean="0"/>
              <a:t>被覆盖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854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日志追加</a:t>
            </a:r>
            <a:endParaRPr kumimoji="1" lang="zh-CN" altLang="en-US" dirty="0"/>
          </a:p>
        </p:txBody>
      </p:sp>
      <p:pic>
        <p:nvPicPr>
          <p:cNvPr id="5" name="图片 4" descr="日志追加流程图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" y="595470"/>
            <a:ext cx="9144000" cy="62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86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快照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631" y="708526"/>
            <a:ext cx="7630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所有的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都保存在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中，系统长时间运行后，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会变的很大，两个问题：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会把磁盘空间耗尽，导致系统不可用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重启后加载时间过长</a:t>
            </a:r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34209" y="2157296"/>
            <a:ext cx="796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快照：将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中某个时间点的全部状态写入</a:t>
            </a:r>
            <a:r>
              <a:rPr kumimoji="1" lang="en-US" altLang="zh-CN" dirty="0" smtClean="0"/>
              <a:t>Snapshot</a:t>
            </a:r>
            <a:r>
              <a:rPr kumimoji="1" lang="zh-CN" altLang="en-US" dirty="0" smtClean="0"/>
              <a:t>中，完成后，这个点之前的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就可以删除了。</a:t>
            </a:r>
            <a:endParaRPr kumimoji="1" lang="zh-CN" altLang="en-US" dirty="0"/>
          </a:p>
        </p:txBody>
      </p:sp>
      <p:pic>
        <p:nvPicPr>
          <p:cNvPr id="6" name="图片 5" descr="快照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08234"/>
            <a:ext cx="3823368" cy="2552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37265" y="3262197"/>
            <a:ext cx="5213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每个节点做自己的</a:t>
            </a:r>
            <a:r>
              <a:rPr kumimoji="1" lang="en-US" altLang="zh-CN" dirty="0" smtClean="0"/>
              <a:t>Snapshot</a:t>
            </a:r>
            <a:r>
              <a:rPr kumimoji="1" lang="zh-CN" altLang="en-US" dirty="0" smtClean="0"/>
              <a:t>：都是已经</a:t>
            </a:r>
            <a:r>
              <a:rPr kumimoji="1" lang="en-US" altLang="zh-CN" dirty="0" err="1" smtClean="0"/>
              <a:t>commited</a:t>
            </a:r>
            <a:r>
              <a:rPr kumimoji="1" lang="en-US" altLang="zh-CN" dirty="0" smtClean="0"/>
              <a:t> entry</a:t>
            </a:r>
            <a:r>
              <a:rPr kumimoji="1" lang="zh-CN" altLang="en-US" dirty="0" smtClean="0"/>
              <a:t>，系统已经就这些</a:t>
            </a:r>
            <a:r>
              <a:rPr kumimoji="1" lang="en-US" altLang="zh-CN" dirty="0" smtClean="0"/>
              <a:t>entry</a:t>
            </a:r>
            <a:r>
              <a:rPr kumimoji="1" lang="zh-CN" altLang="en-US" dirty="0" smtClean="0"/>
              <a:t>达成一致。</a:t>
            </a:r>
          </a:p>
          <a:p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Last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index: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Snapshot</a:t>
            </a:r>
            <a:r>
              <a:rPr kumimoji="1" lang="zh-CN" altLang="en-US" dirty="0" smtClean="0"/>
              <a:t>中包含的最后一条</a:t>
            </a:r>
            <a:r>
              <a:rPr kumimoji="1" lang="en-US" altLang="zh-CN" dirty="0" smtClean="0"/>
              <a:t>entry</a:t>
            </a:r>
          </a:p>
          <a:p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Last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term:</a:t>
            </a:r>
            <a:r>
              <a:rPr kumimoji="1" lang="zh-CN" altLang="en-US" dirty="0" smtClean="0"/>
              <a:t> 最后一条</a:t>
            </a:r>
            <a:r>
              <a:rPr kumimoji="1" lang="en-US" altLang="zh-CN" dirty="0" smtClean="0"/>
              <a:t>entry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term</a:t>
            </a:r>
            <a:endParaRPr kumimoji="1"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40631" y="6136105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新问题：数据较旧或者新加入的节点如何同步状态</a:t>
            </a:r>
            <a:r>
              <a:rPr kumimoji="1" lang="en-US" altLang="zh-CN" dirty="0"/>
              <a:t>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7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6619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 smtClean="0">
                <a:latin typeface="微软雅黑"/>
                <a:ea typeface="微软雅黑"/>
                <a:cs typeface="微软雅黑"/>
              </a:rPr>
              <a:t>InstallSnapshot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RPC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094" y="923012"/>
            <a:ext cx="836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Peeer.nextIndex</a:t>
            </a:r>
            <a:r>
              <a:rPr kumimoji="1" lang="en-US" altLang="zh-CN" dirty="0" smtClean="0"/>
              <a:t>&lt;</a:t>
            </a:r>
            <a:r>
              <a:rPr kumimoji="1" lang="en-US" altLang="zh-CN" dirty="0" err="1" smtClean="0"/>
              <a:t>log.firstIncludedIndex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没办法</a:t>
            </a:r>
            <a:r>
              <a:rPr kumimoji="1" lang="en-US" altLang="zh-CN" dirty="0" err="1" smtClean="0"/>
              <a:t>AppendEntries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只能发送整个快照。</a:t>
            </a:r>
            <a:endParaRPr kumimoji="1" lang="zh-CN" altLang="en-US" dirty="0"/>
          </a:p>
        </p:txBody>
      </p:sp>
      <p:pic>
        <p:nvPicPr>
          <p:cNvPr id="6" name="图片 5" descr="快照安装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" y="1463645"/>
            <a:ext cx="8956840" cy="534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8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066242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How to implements a Consistent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Fault-tolerant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Service?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15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7486"/>
            <a:ext cx="7938168" cy="687888"/>
          </a:xfrm>
        </p:spPr>
        <p:txBody>
          <a:bodyPr/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容错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" name="图片 9" descr="单机无容错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3" y="1242604"/>
            <a:ext cx="3851348" cy="3490988"/>
          </a:xfrm>
          <a:prstGeom prst="rect">
            <a:avLst/>
          </a:prstGeom>
        </p:spPr>
      </p:pic>
      <p:pic>
        <p:nvPicPr>
          <p:cNvPr id="11" name="图片 10" descr="多副本容错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88" y="1258654"/>
            <a:ext cx="4942137" cy="348830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5003" y="5055187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单机下无容错，存在单点故障。</a:t>
            </a:r>
            <a:endParaRPr kumimoji="1"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619975" y="5055187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多副本可以允许部分节点失效。</a:t>
            </a:r>
            <a:endParaRPr kumimoji="1"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105003" y="5846985"/>
            <a:ext cx="914400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结论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2453" y="585786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容错需要分布式。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222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6090"/>
            <a:ext cx="8229600" cy="821573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一致性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: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更新后新值的可见性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74" y="1639075"/>
            <a:ext cx="3093491" cy="822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强一致性</a:t>
            </a: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zh-CN" altLang="en-US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zh-CN" altLang="en-US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zh-CN" altLang="en-US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强一致性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" y="2462013"/>
            <a:ext cx="4078224" cy="280416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546884" y="1639075"/>
            <a:ext cx="3093491" cy="82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弱一致性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Font typeface="Arial"/>
              <a:buNone/>
            </a:pP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     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最终一致性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Font typeface="Arial"/>
              <a:buNone/>
            </a:pPr>
            <a:endParaRPr kumimoji="1" lang="zh-CN" altLang="en-US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Font typeface="Arial"/>
              <a:buNone/>
            </a:pPr>
            <a:endParaRPr kumimoji="1" lang="zh-CN" altLang="en-US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Font typeface="Arial"/>
              <a:buNone/>
            </a:pPr>
            <a:endParaRPr kumimoji="1" lang="zh-CN" altLang="en-US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Font typeface="Arial"/>
              <a:buNone/>
            </a:pP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 descr="版面 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08" y="2602247"/>
            <a:ext cx="4383024" cy="27614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754" y="5486037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所有后续请求都会看到最新值</a:t>
            </a:r>
            <a:endParaRPr kumimoji="1"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4906207" y="5477653"/>
            <a:ext cx="3854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不保证后续请求都能看到最新值，但是经过一段时间后，所有请求都能看到最新值。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8752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535" y="-83271"/>
            <a:ext cx="8229600" cy="861678"/>
          </a:xfrm>
        </p:spPr>
        <p:txBody>
          <a:bodyPr>
            <a:normAutofit/>
          </a:bodyPr>
          <a:lstStyle/>
          <a:p>
            <a:r>
              <a:rPr kumimoji="1" lang="zh-CN" altLang="x-none" sz="2400" dirty="0" smtClean="0">
                <a:latin typeface="微软雅黑"/>
                <a:ea typeface="微软雅黑"/>
                <a:cs typeface="微软雅黑"/>
              </a:rPr>
              <a:t>最终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一致性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653" y="1548438"/>
            <a:ext cx="7538338" cy="822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会话一致性</a:t>
            </a:r>
            <a:r>
              <a:rPr kumimoji="1" lang="en-US" altLang="zh-CN" sz="2000" dirty="0" smtClean="0">
                <a:latin typeface="+mn-ea"/>
              </a:rPr>
              <a:t>:</a:t>
            </a:r>
            <a:r>
              <a:rPr kumimoji="1" lang="zh-CN" altLang="en-US" sz="2000" dirty="0" smtClean="0">
                <a:latin typeface="+mn-ea"/>
              </a:rPr>
              <a:t>同一个</a:t>
            </a:r>
            <a:r>
              <a:rPr kumimoji="1" lang="en-US" altLang="zh-CN" sz="2000" dirty="0" smtClean="0">
                <a:latin typeface="+mn-ea"/>
              </a:rPr>
              <a:t>Session</a:t>
            </a:r>
            <a:r>
              <a:rPr kumimoji="1" lang="zh-CN" altLang="en-US" sz="2000" dirty="0" smtClean="0">
                <a:latin typeface="+mn-ea"/>
              </a:rPr>
              <a:t>的操作是串行的</a:t>
            </a:r>
            <a:endParaRPr kumimoji="1" lang="en-US" altLang="zh-CN" sz="2000" dirty="0">
              <a:latin typeface="+mn-ea"/>
            </a:endParaRPr>
          </a:p>
          <a:p>
            <a:pPr marL="0" indent="0">
              <a:buNone/>
            </a:pPr>
            <a:endParaRPr kumimoji="1" lang="en-US" altLang="zh-CN" sz="2000" dirty="0" smtClean="0">
              <a:latin typeface="+mn-ea"/>
            </a:endParaRPr>
          </a:p>
          <a:p>
            <a:pPr marL="0" indent="0">
              <a:buNone/>
            </a:pPr>
            <a:endParaRPr kumimoji="1" lang="zh-CN" altLang="en-US" sz="2000" dirty="0" smtClean="0">
              <a:latin typeface="+mn-ea"/>
            </a:endParaRPr>
          </a:p>
          <a:p>
            <a:pPr marL="0" indent="0">
              <a:buNone/>
            </a:pPr>
            <a:endParaRPr kumimoji="1" lang="zh-CN" altLang="en-US" sz="2000" dirty="0" smtClean="0">
              <a:latin typeface="+mn-ea"/>
            </a:endParaRPr>
          </a:p>
          <a:p>
            <a:pPr marL="0" indent="0">
              <a:buNone/>
            </a:pPr>
            <a:endParaRPr kumimoji="1" lang="zh-CN" altLang="en-US" sz="2000" dirty="0" smtClean="0">
              <a:latin typeface="+mn-ea"/>
            </a:endParaRPr>
          </a:p>
          <a:p>
            <a:pPr marL="0" indent="0">
              <a:buNone/>
            </a:pPr>
            <a:endParaRPr kumimoji="1" lang="zh-CN" altLang="en-US" sz="2000" dirty="0">
              <a:latin typeface="+mn-ea"/>
            </a:endParaRPr>
          </a:p>
        </p:txBody>
      </p:sp>
      <p:pic>
        <p:nvPicPr>
          <p:cNvPr id="4" name="图片 3" descr="会话一致性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5" y="2244238"/>
            <a:ext cx="7272528" cy="27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1362"/>
          </a:xfrm>
        </p:spPr>
        <p:txBody>
          <a:bodyPr>
            <a:normAutofit/>
          </a:bodyPr>
          <a:lstStyle/>
          <a:p>
            <a:r>
              <a:rPr kumimoji="1" lang="zh-CN" altLang="x-none" sz="2400" dirty="0" smtClean="0">
                <a:latin typeface="微软雅黑"/>
                <a:ea typeface="微软雅黑"/>
                <a:cs typeface="微软雅黑"/>
              </a:rPr>
              <a:t>最终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一致性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73" y="1411819"/>
            <a:ext cx="7538338" cy="822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单调读一致性</a:t>
            </a:r>
            <a:r>
              <a:rPr kumimoji="1" lang="en-US" altLang="zh-CN" sz="2000" dirty="0" smtClean="0">
                <a:latin typeface="+mn-ea"/>
              </a:rPr>
              <a:t>:</a:t>
            </a:r>
            <a:r>
              <a:rPr kumimoji="1" lang="zh-CN" altLang="en-US" sz="2000" dirty="0" smtClean="0">
                <a:latin typeface="+mn-ea"/>
              </a:rPr>
              <a:t>后续看到的数据不能比已经看到的旧</a:t>
            </a:r>
            <a:endParaRPr kumimoji="1" lang="en-US" altLang="zh-CN" sz="2000" dirty="0">
              <a:latin typeface="+mn-ea"/>
            </a:endParaRPr>
          </a:p>
          <a:p>
            <a:pPr marL="0" indent="0">
              <a:buNone/>
            </a:pPr>
            <a:endParaRPr kumimoji="1" lang="en-US" altLang="zh-CN" sz="2000" dirty="0" smtClean="0">
              <a:latin typeface="+mn-ea"/>
            </a:endParaRPr>
          </a:p>
          <a:p>
            <a:pPr marL="0" indent="0">
              <a:buNone/>
            </a:pPr>
            <a:endParaRPr kumimoji="1" lang="zh-CN" altLang="en-US" sz="2000" dirty="0" smtClean="0">
              <a:latin typeface="+mn-ea"/>
            </a:endParaRPr>
          </a:p>
          <a:p>
            <a:pPr marL="0" indent="0">
              <a:buNone/>
            </a:pPr>
            <a:endParaRPr kumimoji="1" lang="zh-CN" altLang="en-US" sz="2000" dirty="0" smtClean="0">
              <a:latin typeface="+mn-ea"/>
            </a:endParaRPr>
          </a:p>
          <a:p>
            <a:pPr marL="0" indent="0">
              <a:buNone/>
            </a:pPr>
            <a:endParaRPr kumimoji="1" lang="zh-CN" altLang="en-US" sz="2000" dirty="0" smtClean="0">
              <a:latin typeface="+mn-ea"/>
            </a:endParaRPr>
          </a:p>
          <a:p>
            <a:pPr marL="0" indent="0">
              <a:buNone/>
            </a:pPr>
            <a:endParaRPr kumimoji="1" lang="zh-CN" altLang="en-US" sz="2000" dirty="0">
              <a:latin typeface="+mn-ea"/>
            </a:endParaRPr>
          </a:p>
        </p:txBody>
      </p:sp>
      <p:pic>
        <p:nvPicPr>
          <p:cNvPr id="7" name="图片 6" descr="单调读一致性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6" y="2076562"/>
            <a:ext cx="6797040" cy="40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382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x-none" sz="2400" dirty="0" smtClean="0">
                <a:latin typeface="微软雅黑"/>
                <a:ea typeface="微软雅黑"/>
                <a:cs typeface="微软雅黑"/>
              </a:rPr>
              <a:t>最终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一致性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73" y="1344979"/>
            <a:ext cx="7538338" cy="822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因果一致性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被通知的进程可以看到新值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 smtClean="0"/>
          </a:p>
          <a:p>
            <a:pPr marL="0" indent="0">
              <a:buNone/>
            </a:pPr>
            <a:endParaRPr kumimoji="1" lang="zh-CN" altLang="en-US" sz="2000" dirty="0" smtClean="0"/>
          </a:p>
          <a:p>
            <a:pPr marL="0" indent="0">
              <a:buNone/>
            </a:pPr>
            <a:endParaRPr kumimoji="1" lang="zh-CN" altLang="en-US" sz="2000" dirty="0" smtClean="0"/>
          </a:p>
          <a:p>
            <a:pPr marL="0" indent="0">
              <a:buNone/>
            </a:pPr>
            <a:endParaRPr kumimoji="1" lang="zh-CN" altLang="en-US" sz="2000" dirty="0" smtClean="0"/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5" name="图片 4" descr="因果一致性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2" y="2180830"/>
            <a:ext cx="7162800" cy="27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4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66506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单机一致性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 descr="单机一致性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66" y="2063276"/>
            <a:ext cx="6754368" cy="45841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2973" y="135601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单机模式</a:t>
            </a:r>
            <a:r>
              <a:rPr kumimoji="1" lang="zh-CN" altLang="en-US" sz="2400" dirty="0" smtClean="0"/>
              <a:t>：强一致性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901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9768</TotalTime>
  <Words>1480</Words>
  <Application>Microsoft Macintosh PowerPoint</Application>
  <PresentationFormat>全屏显示(4:3)</PresentationFormat>
  <Paragraphs>215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分布式一致性协议RAFT介绍</vt:lpstr>
      <vt:lpstr>目录</vt:lpstr>
      <vt:lpstr>How to implements a Consistent Fault-tolerant Service?</vt:lpstr>
      <vt:lpstr>容错</vt:lpstr>
      <vt:lpstr>一致性:更新后新值的可见性</vt:lpstr>
      <vt:lpstr>最终一致性</vt:lpstr>
      <vt:lpstr>最终一致性</vt:lpstr>
      <vt:lpstr>最终一致性</vt:lpstr>
      <vt:lpstr>单机一致性</vt:lpstr>
      <vt:lpstr>分布式系统</vt:lpstr>
      <vt:lpstr>State Mechine Replication</vt:lpstr>
      <vt:lpstr>RAFT:易于理解的一致性算法</vt:lpstr>
      <vt:lpstr>RAFT 把可理解性作为生命</vt:lpstr>
      <vt:lpstr>Raft基础</vt:lpstr>
      <vt:lpstr>Raft基础</vt:lpstr>
      <vt:lpstr>Log Entry Struct</vt:lpstr>
      <vt:lpstr>Raft算法基础</vt:lpstr>
      <vt:lpstr>选举算法</vt:lpstr>
      <vt:lpstr>PowerPoint 演示文稿</vt:lpstr>
      <vt:lpstr>PowerPoint 演示文稿</vt:lpstr>
      <vt:lpstr>选举正确性</vt:lpstr>
      <vt:lpstr>日志复制</vt:lpstr>
      <vt:lpstr>RAFT特性</vt:lpstr>
      <vt:lpstr>RAFT日志复制</vt:lpstr>
      <vt:lpstr>一致性检查</vt:lpstr>
      <vt:lpstr>日志追加</vt:lpstr>
      <vt:lpstr>日志追加</vt:lpstr>
      <vt:lpstr>快照</vt:lpstr>
      <vt:lpstr>InstallSnapshot RPC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RAFT介绍</dc:title>
  <dc:creator>Xiaoyong Cao</dc:creator>
  <cp:lastModifiedBy>Xiaoyong Cao</cp:lastModifiedBy>
  <cp:revision>76</cp:revision>
  <dcterms:created xsi:type="dcterms:W3CDTF">2017-11-08T07:00:54Z</dcterms:created>
  <dcterms:modified xsi:type="dcterms:W3CDTF">2017-11-15T02:12:01Z</dcterms:modified>
</cp:coreProperties>
</file>